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7" r:id="rId1"/>
    <p:sldMasterId id="2147483658" r:id="rId2"/>
    <p:sldMasterId id="2147483659" r:id="rId3"/>
    <p:sldMasterId id="2147483660" r:id="rId4"/>
    <p:sldMasterId id="2147483661" r:id="rId5"/>
    <p:sldMasterId id="2147483662" r:id="rId6"/>
    <p:sldMasterId id="2147483663" r:id="rId7"/>
    <p:sldMasterId id="2147483664" r:id="rId8"/>
    <p:sldMasterId id="2147483665" r:id="rId9"/>
    <p:sldMasterId id="2147483666" r:id="rId10"/>
    <p:sldMasterId id="2147483667" r:id="rId11"/>
    <p:sldMasterId id="2147483790" r:id="rId12"/>
  </p:sldMasterIdLst>
  <p:notesMasterIdLst>
    <p:notesMasterId r:id="rId27"/>
  </p:notesMasterIdLst>
  <p:handoutMasterIdLst>
    <p:handoutMasterId r:id="rId28"/>
  </p:handoutMasterIdLst>
  <p:sldIdLst>
    <p:sldId id="271" r:id="rId13"/>
    <p:sldId id="484" r:id="rId14"/>
    <p:sldId id="486" r:id="rId15"/>
    <p:sldId id="487" r:id="rId16"/>
    <p:sldId id="422" r:id="rId17"/>
    <p:sldId id="426" r:id="rId18"/>
    <p:sldId id="489" r:id="rId19"/>
    <p:sldId id="488" r:id="rId20"/>
    <p:sldId id="490" r:id="rId21"/>
    <p:sldId id="327" r:id="rId22"/>
    <p:sldId id="330" r:id="rId23"/>
    <p:sldId id="333" r:id="rId24"/>
    <p:sldId id="481" r:id="rId25"/>
    <p:sldId id="492" r:id="rId26"/>
  </p:sldIdLst>
  <p:sldSz cx="9144000" cy="6858000" type="screen4x3"/>
  <p:notesSz cx="7010400" cy="92964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FF66"/>
    <a:srgbClr val="FF66CC"/>
    <a:srgbClr val="808080"/>
    <a:srgbClr val="EAEAE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77" autoAdjust="0"/>
    <p:restoredTop sz="90299" autoAdjust="0"/>
  </p:normalViewPr>
  <p:slideViewPr>
    <p:cSldViewPr>
      <p:cViewPr>
        <p:scale>
          <a:sx n="100" d="100"/>
          <a:sy n="100" d="100"/>
        </p:scale>
        <p:origin x="-30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716" y="-78"/>
      </p:cViewPr>
      <p:guideLst>
        <p:guide orient="horz" pos="292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handoutMaster" Target="handoutMasters/handout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038" cy="4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60" tIns="46480" rIns="92960" bIns="46480" numCol="1" anchor="t" anchorCtr="0" compatLnSpc="1">
            <a:prstTxWarp prst="textNoShape">
              <a:avLst/>
            </a:prstTxWarp>
          </a:bodyPr>
          <a:lstStyle>
            <a:lvl1pPr algn="l" defTabSz="93008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47326" y="0"/>
            <a:ext cx="3034447" cy="4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60" tIns="46480" rIns="92960" bIns="46480" numCol="1" anchor="t" anchorCtr="0" compatLnSpc="1">
            <a:prstTxWarp prst="textNoShape">
              <a:avLst/>
            </a:prstTxWarp>
          </a:bodyPr>
          <a:lstStyle>
            <a:lvl1pPr algn="r" defTabSz="93008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70368"/>
            <a:ext cx="3036038" cy="4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60" tIns="46480" rIns="92960" bIns="46480" numCol="1" anchor="b" anchorCtr="0" compatLnSpc="1">
            <a:prstTxWarp prst="textNoShape">
              <a:avLst/>
            </a:prstTxWarp>
          </a:bodyPr>
          <a:lstStyle>
            <a:lvl1pPr algn="l" defTabSz="93008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47326" y="8870368"/>
            <a:ext cx="3034447" cy="4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60" tIns="46480" rIns="92960" bIns="46480" numCol="1" anchor="b" anchorCtr="0" compatLnSpc="1">
            <a:prstTxWarp prst="textNoShape">
              <a:avLst/>
            </a:prstTxWarp>
          </a:bodyPr>
          <a:lstStyle>
            <a:lvl1pPr algn="r" defTabSz="93008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E3217B0B-130F-40A8-93EB-E45D7CDA0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2612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038" cy="4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60" tIns="46480" rIns="92960" bIns="46480" numCol="1" anchor="t" anchorCtr="0" compatLnSpc="1">
            <a:prstTxWarp prst="textNoShape">
              <a:avLst/>
            </a:prstTxWarp>
          </a:bodyPr>
          <a:lstStyle>
            <a:lvl1pPr algn="l" defTabSz="93008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47326" y="0"/>
            <a:ext cx="3034447" cy="4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60" tIns="46480" rIns="92960" bIns="46480" numCol="1" anchor="t" anchorCtr="0" compatLnSpc="1">
            <a:prstTxWarp prst="textNoShape">
              <a:avLst/>
            </a:prstTxWarp>
          </a:bodyPr>
          <a:lstStyle>
            <a:lvl1pPr algn="r" defTabSz="93008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77925" y="695325"/>
            <a:ext cx="4624388" cy="3468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9698" y="4395443"/>
            <a:ext cx="5160787" cy="4241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60" tIns="46480" rIns="92960" bIns="4648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0368"/>
            <a:ext cx="3036038" cy="4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60" tIns="46480" rIns="92960" bIns="46480" numCol="1" anchor="b" anchorCtr="0" compatLnSpc="1">
            <a:prstTxWarp prst="textNoShape">
              <a:avLst/>
            </a:prstTxWarp>
          </a:bodyPr>
          <a:lstStyle>
            <a:lvl1pPr algn="l" defTabSz="93008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47326" y="8870368"/>
            <a:ext cx="3034447" cy="461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960" tIns="46480" rIns="92960" bIns="46480" numCol="1" anchor="b" anchorCtr="0" compatLnSpc="1">
            <a:prstTxWarp prst="textNoShape">
              <a:avLst/>
            </a:prstTxWarp>
          </a:bodyPr>
          <a:lstStyle>
            <a:lvl1pPr algn="r" defTabSz="930081">
              <a:defRPr sz="1200">
                <a:latin typeface="Tahoma" pitchFamily="34" charset="0"/>
              </a:defRPr>
            </a:lvl1pPr>
          </a:lstStyle>
          <a:p>
            <a:pPr>
              <a:defRPr/>
            </a:pPr>
            <a:fld id="{68AED901-F997-49EE-A91D-3E74F5EE65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147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4064" indent="-286179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4715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2600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60486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8372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6258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34144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92029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B5370BD-A847-4C16-8A63-7F9A464C7DB4}" type="slidenum">
              <a:rPr lang="en-US" smtClean="0">
                <a:latin typeface="Tahoma" pitchFamily="34" charset="0"/>
              </a:rPr>
              <a:pPr eaLnBrk="1" hangingPunct="1"/>
              <a:t>1</a:t>
            </a:fld>
            <a:endParaRPr lang="en-US" smtClean="0">
              <a:latin typeface="Tahoma" pitchFamily="34" charset="0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4064" indent="-286179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4715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2600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60486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8372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6258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34144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92029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1B216840-E573-454A-976F-0F5C989061E3}" type="slidenum">
              <a:rPr lang="en-US" smtClean="0">
                <a:latin typeface="Tahoma" pitchFamily="34" charset="0"/>
              </a:rPr>
              <a:pPr eaLnBrk="1" hangingPunct="1"/>
              <a:t>10</a:t>
            </a:fld>
            <a:endParaRPr lang="en-US" smtClean="0">
              <a:latin typeface="Tahoma" pitchFamily="34" charset="0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4064" indent="-286179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4715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2600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60486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8372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6258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34144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92029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EEE79F67-E8FF-4762-87CC-8282CEA7CF25}" type="slidenum">
              <a:rPr lang="en-US" smtClean="0">
                <a:latin typeface="Tahoma" pitchFamily="34" charset="0"/>
              </a:rPr>
              <a:pPr eaLnBrk="1" hangingPunct="1"/>
              <a:t>11</a:t>
            </a:fld>
            <a:endParaRPr lang="en-US" smtClean="0">
              <a:latin typeface="Tahoma" pitchFamily="34" charset="0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8500"/>
            <a:ext cx="4646612" cy="3484563"/>
          </a:xfrm>
          <a:solidFill>
            <a:srgbClr val="FFFFFF"/>
          </a:solidFill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144" y="4416108"/>
            <a:ext cx="5140112" cy="4182427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584" tIns="45792" rIns="91584" bIns="45792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4064" indent="-286179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4715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2600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60486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8372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6258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34144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92029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FEE9F66-9E9C-4CD3-9FEA-FD94ECC56141}" type="slidenum">
              <a:rPr lang="en-US" smtClean="0">
                <a:latin typeface="Tahoma" pitchFamily="34" charset="0"/>
              </a:rPr>
              <a:pPr eaLnBrk="1" hangingPunct="1"/>
              <a:t>12</a:t>
            </a:fld>
            <a:endParaRPr lang="en-US" smtClean="0">
              <a:latin typeface="Tahoma" pitchFamily="34" charset="0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AED901-F997-49EE-A91D-3E74F5EE6525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48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AED901-F997-49EE-A91D-3E74F5EE6525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51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AED901-F997-49EE-A91D-3E74F5EE6525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809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4064" indent="-286179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4715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2600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60486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8372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6258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34144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92029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6F848227-E841-457B-85E8-0CC6B3FC222C}" type="slidenum">
              <a:rPr lang="en-US" smtClean="0">
                <a:latin typeface="Tahoma" pitchFamily="34" charset="0"/>
              </a:rPr>
              <a:pPr eaLnBrk="1" hangingPunct="1"/>
              <a:t>3</a:t>
            </a:fld>
            <a:endParaRPr lang="en-US" smtClean="0">
              <a:latin typeface="Tahoma" pitchFamily="34" charset="0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dirty="0" smtClean="0">
                <a:solidFill>
                  <a:schemeClr val="bg1"/>
                </a:solidFill>
                <a:latin typeface="Verdana" pitchFamily="34" charset="0"/>
              </a:rPr>
              <a:t>Loss of data quality can occur at many stages:</a:t>
            </a:r>
          </a:p>
          <a:p>
            <a:r>
              <a:rPr lang="en-AU" dirty="0" smtClean="0">
                <a:solidFill>
                  <a:schemeClr val="bg1"/>
                </a:solidFill>
                <a:latin typeface="Verdana" pitchFamily="34" charset="0"/>
              </a:rPr>
              <a:t>At the time of collection</a:t>
            </a:r>
          </a:p>
          <a:p>
            <a:r>
              <a:rPr lang="en-AU" dirty="0" smtClean="0">
                <a:solidFill>
                  <a:schemeClr val="bg1"/>
                </a:solidFill>
                <a:latin typeface="Verdana" pitchFamily="34" charset="0"/>
              </a:rPr>
              <a:t>During digitisation</a:t>
            </a:r>
          </a:p>
          <a:p>
            <a:r>
              <a:rPr lang="en-AU" dirty="0" smtClean="0">
                <a:solidFill>
                  <a:schemeClr val="bg1"/>
                </a:solidFill>
                <a:latin typeface="Verdana" pitchFamily="34" charset="0"/>
              </a:rPr>
              <a:t>During documentation</a:t>
            </a:r>
          </a:p>
          <a:p>
            <a:r>
              <a:rPr lang="en-AU" dirty="0" smtClean="0">
                <a:solidFill>
                  <a:schemeClr val="bg1"/>
                </a:solidFill>
                <a:latin typeface="Verdana" pitchFamily="34" charset="0"/>
              </a:rPr>
              <a:t>During storage and archiving</a:t>
            </a:r>
          </a:p>
          <a:p>
            <a:r>
              <a:rPr lang="en-AU" dirty="0" smtClean="0">
                <a:solidFill>
                  <a:schemeClr val="bg1"/>
                </a:solidFill>
                <a:latin typeface="Verdana" pitchFamily="34" charset="0"/>
              </a:rPr>
              <a:t>During analysis and manipulation</a:t>
            </a:r>
          </a:p>
          <a:p>
            <a:r>
              <a:rPr lang="en-AU" dirty="0" smtClean="0">
                <a:solidFill>
                  <a:schemeClr val="bg1"/>
                </a:solidFill>
                <a:latin typeface="Verdana" pitchFamily="34" charset="0"/>
              </a:rPr>
              <a:t>At time of presentation</a:t>
            </a:r>
          </a:p>
          <a:p>
            <a:r>
              <a:rPr lang="en-AU" dirty="0" smtClean="0">
                <a:solidFill>
                  <a:schemeClr val="bg1"/>
                </a:solidFill>
                <a:latin typeface="Verdana" pitchFamily="34" charset="0"/>
              </a:rPr>
              <a:t>And through the use to which they are put</a:t>
            </a: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4064" indent="-286179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4715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2600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60486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8372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6258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34144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92029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9C67B8F-2C17-4CAB-8F8C-9320F8FA0B4A}" type="slidenum">
              <a:rPr lang="en-US" smtClean="0">
                <a:latin typeface="Tahoma" pitchFamily="34" charset="0"/>
              </a:rPr>
              <a:pPr eaLnBrk="1" hangingPunct="1"/>
              <a:t>4</a:t>
            </a:fld>
            <a:endParaRPr lang="en-US" smtClean="0">
              <a:latin typeface="Tahoma" pitchFamily="34" charset="0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Loss of data quality can occur at many stages: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At the time of collection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During digitisation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During documentation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During storage and archiving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During analysis and manipulation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At time of presentation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And through the use to which they are put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4064" indent="-286179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4715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2600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60486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8372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6258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34144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92029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3A550B84-BC21-499B-8F68-1825F65A3EF1}" type="slidenum">
              <a:rPr lang="en-US" smtClean="0">
                <a:latin typeface="Tahoma" pitchFamily="34" charset="0"/>
              </a:rPr>
              <a:pPr eaLnBrk="1" hangingPunct="1"/>
              <a:t>5</a:t>
            </a:fld>
            <a:endParaRPr lang="en-US" smtClean="0">
              <a:latin typeface="Tahoma" pitchFamily="34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Loss of data quality can occur at many stages: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At the time of collection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During digitisation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During documentation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During storage and archiving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During analysis and manipulation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At time of presentation</a:t>
            </a:r>
          </a:p>
          <a:p>
            <a:r>
              <a:rPr lang="en-AU" smtClean="0">
                <a:solidFill>
                  <a:srgbClr val="FFFF00"/>
                </a:solidFill>
                <a:latin typeface="Verdana" pitchFamily="34" charset="0"/>
              </a:rPr>
              <a:t>And through the use to which they are put</a:t>
            </a:r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4064" indent="-286179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4715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2600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60486" indent="-228943" defTabSz="930081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8372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6258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34144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92029" indent="-228943" algn="ctr" defTabSz="930081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fld id="{4A2C4AE4-56C1-4534-9B85-54C0C1316AAF}" type="slidenum">
              <a:rPr lang="en-US" smtClean="0">
                <a:latin typeface="Tahoma" pitchFamily="34" charset="0"/>
              </a:rPr>
              <a:pPr eaLnBrk="1" hangingPunct="1"/>
              <a:t>6</a:t>
            </a:fld>
            <a:endParaRPr lang="en-US" smtClean="0">
              <a:latin typeface="Tahoma" pitchFamily="34" charset="0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  <a:p>
            <a:endParaRPr lang="en-US" smtClean="0"/>
          </a:p>
          <a:p>
            <a:endParaRPr lang="en-US" smtClean="0"/>
          </a:p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AED901-F997-49EE-A91D-3E74F5EE6525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960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AED901-F997-49EE-A91D-3E74F5EE6525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71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8AED901-F997-49EE-A91D-3E74F5EE6525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368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image" Target="../media/image8.jpe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2E25BF-9A71-4644-BBA8-E146AF6C5A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2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F5BC2B-F096-4A23-9B3E-D4EE837CED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3511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B4621E-BBA8-4741-AF4B-66301D3374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06766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BE19D-5343-4E3D-9636-97F949BA8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3160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356C45-0D1C-4BC1-A836-21347D6EF8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3880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7266E-C0F9-4D15-81E0-30F999C8B0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14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6C9262-28AF-4387-B886-5DB5062B78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9765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3650B7-4D0B-49F8-81B8-D022C8F10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52163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BE391C-A5FE-4EA6-B569-3EA65E7AED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6067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3D74A-5245-4263-8B7A-D0BB9B67C7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9504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FA3CF2-838F-4B93-8970-02314A6425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99592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DC0D1-0991-4E35-84DD-5AD61BD463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94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22F8A-5FF9-4E03-A49E-52DECD547B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87138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FB4D1D-E9DB-4BD7-8D3B-C9D3453983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9457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C1C55C-22E7-4CA8-93B6-DD116224D5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4799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51189-22A2-4CF4-B390-4A6838C88A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69720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F58767-3A98-4F7F-8EFA-92B8C90F5E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65054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8AF46-0CE2-48E5-B1E6-ABD836FF2D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162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378C9-0691-418D-B4C7-5BA89AF38C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95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4CBEB7-CEF9-4260-A518-168355C21D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4647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338D-D40C-453D-9142-FE0609C0C4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07645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5576E2-21A3-4ABB-8462-D91C9457C3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91778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20E2BA-FE6A-425A-9921-63EB38D5ECE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123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878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D6614-5AA3-4001-9AA5-123039177B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1606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ED5D7-810E-4980-9F1A-DF24C99825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2743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346001-FE3C-4BB8-B5F2-9FC7F6EFF9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2245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lter_combo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0" y="1376363"/>
            <a:ext cx="111125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about_ace_026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9063"/>
            <a:ext cx="4810125" cy="432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8575" y="3509963"/>
            <a:ext cx="46212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endParaRPr lang="en-US" sz="28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267200"/>
            <a:ext cx="4572000" cy="1447800"/>
          </a:xfrm>
          <a:prstGeom prst="rect">
            <a:avLst/>
          </a:prstGeom>
          <a:solidFill>
            <a:srgbClr val="3E3D2D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4267200"/>
            <a:ext cx="40386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800">
                <a:latin typeface="Benguiat Bk BT"/>
              </a:rPr>
              <a:t>LTER Information Management</a:t>
            </a:r>
          </a:p>
          <a:p>
            <a:r>
              <a:rPr lang="en-US" sz="2800">
                <a:latin typeface="Benguiat Bk BT"/>
              </a:rPr>
              <a:t>Training Materials</a:t>
            </a:r>
          </a:p>
        </p:txBody>
      </p:sp>
      <p:sp>
        <p:nvSpPr>
          <p:cNvPr id="9" name="Rectangle 8"/>
          <p:cNvSpPr/>
          <p:nvPr/>
        </p:nvSpPr>
        <p:spPr>
          <a:xfrm>
            <a:off x="4572000" y="0"/>
            <a:ext cx="3657600" cy="6705600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648200" y="6477000"/>
            <a:ext cx="3505200" cy="809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11" name="Picture 12" descr="acc_019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04800"/>
            <a:ext cx="1404938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6477000" y="304800"/>
            <a:ext cx="1295400" cy="1066800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TextBox 14"/>
          <p:cNvSpPr txBox="1">
            <a:spLocks noChangeArrowheads="1"/>
          </p:cNvSpPr>
          <p:nvPr/>
        </p:nvSpPr>
        <p:spPr bwMode="auto">
          <a:xfrm>
            <a:off x="4876800" y="533400"/>
            <a:ext cx="1447800" cy="8302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200">
                <a:latin typeface="Benguiat Bk BT"/>
              </a:rPr>
              <a:t>LTER</a:t>
            </a:r>
          </a:p>
          <a:p>
            <a:pPr eaLnBrk="1" hangingPunct="1"/>
            <a:r>
              <a:rPr lang="en-US" sz="1200">
                <a:latin typeface="Benguiat Bk BT"/>
              </a:rPr>
              <a:t>Information</a:t>
            </a:r>
          </a:p>
          <a:p>
            <a:pPr eaLnBrk="1" hangingPunct="1"/>
            <a:r>
              <a:rPr lang="en-US" sz="1200">
                <a:latin typeface="Benguiat Bk BT"/>
              </a:rPr>
              <a:t>Managers</a:t>
            </a:r>
          </a:p>
          <a:p>
            <a:pPr eaLnBrk="1" hangingPunct="1"/>
            <a:r>
              <a:rPr lang="en-US" sz="1200">
                <a:latin typeface="Benguiat Bk BT"/>
              </a:rPr>
              <a:t>Committee</a:t>
            </a:r>
          </a:p>
        </p:txBody>
      </p:sp>
      <p:pic>
        <p:nvPicPr>
          <p:cNvPr id="14" name="Picture 4" descr="C:\Documents and Settings\tvalenti\Local Settings\Temporary Internet Files\Content.IE5\P27Z0URJ\MC900349993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57200"/>
            <a:ext cx="368300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 descr="C:\Documents and Settings\tvalenti\Local Settings\Temporary Internet Files\Content.IE5\9JBC1HLS\MC900431540[1]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609600"/>
            <a:ext cx="4953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hape 17"/>
          <p:cNvCxnSpPr>
            <a:stCxn id="13324" idx="2"/>
          </p:cNvCxnSpPr>
          <p:nvPr/>
        </p:nvCxnSpPr>
        <p:spPr>
          <a:xfrm rot="5400000" flipH="1" flipV="1">
            <a:off x="6944518" y="783432"/>
            <a:ext cx="11113" cy="577850"/>
          </a:xfrm>
          <a:prstGeom prst="bentConnector4">
            <a:avLst>
              <a:gd name="adj1" fmla="val -2020148"/>
              <a:gd name="adj2" fmla="val 65968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8" descr="LTER_LOGO.GI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5791200"/>
            <a:ext cx="536575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9" descr="nsf.ti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791200"/>
            <a:ext cx="676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1745177"/>
            <a:ext cx="3313355" cy="2665459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71784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19800" y="2286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D743E5-3164-4A3D-8546-DE280DCB9703}" type="datetimeFigureOut">
              <a:rPr lang="en-US"/>
              <a:pPr>
                <a:defRPr/>
              </a:pPr>
              <a:t>8/16/2012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740634-2DD8-47C9-90C8-7F98BB8640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060031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8562A3-8758-4AAB-948B-AB4811998A5A}" type="datetimeFigureOut">
              <a:rPr lang="en-US"/>
              <a:pPr>
                <a:defRPr/>
              </a:pPr>
              <a:t>8/16/2012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96C8F-47F2-481A-B7C3-E7048B9FBDF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51832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5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04CCC-F3F0-45FD-8122-9B27C2D155AE}" type="datetimeFigureOut">
              <a:rPr lang="en-US"/>
              <a:pPr>
                <a:defRPr/>
              </a:pPr>
              <a:t>8/16/2012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7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DA385-C68B-44CF-B0D7-DA6A519D608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7160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3C47A8-DCDC-481C-AAD3-D5DC65FA90FF}" type="datetimeFigureOut">
              <a:rPr lang="en-US"/>
              <a:pPr>
                <a:defRPr/>
              </a:pPr>
              <a:t>8/16/2012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A3D7E-AD38-4A17-BDF2-7DD0B62DB2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9889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C02BCD-B6B9-4232-A8CD-182650621914}" type="datetimeFigureOut">
              <a:rPr lang="en-US"/>
              <a:pPr>
                <a:defRPr/>
              </a:pPr>
              <a:t>8/16/2012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09657A-AF75-47ED-9A87-B350021B8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3873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6A9DC0-3166-4334-A020-78DAB88E094E}" type="datetimeFigureOut">
              <a:rPr lang="en-US"/>
              <a:pPr>
                <a:defRPr/>
              </a:pPr>
              <a:t>8/16/2012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7C4F44-BFBD-44E1-AA8B-FE47EB21955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253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53974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9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2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3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30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31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Hexagon 15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04875" y="601663"/>
            <a:ext cx="3562350" cy="564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Date Placeholder 4"/>
          <p:cNvSpPr>
            <a:spLocks noGrp="1"/>
          </p:cNvSpPr>
          <p:nvPr>
            <p:ph type="dt" sz="half" idx="10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595E0-4DFD-400F-A654-9540FD2E05CA}" type="datetimeFigureOut">
              <a:rPr lang="en-US"/>
              <a:pPr>
                <a:defRPr/>
              </a:pPr>
              <a:t>8/16/2012</a:t>
            </a:fld>
            <a:endParaRPr lang="en-US"/>
          </a:p>
        </p:txBody>
      </p:sp>
      <p:sp>
        <p:nvSpPr>
          <p:cNvPr id="49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447A51-0995-41A8-8EC9-B12B8683B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0" name="Footer Placeholder 5"/>
          <p:cNvSpPr>
            <a:spLocks noGrp="1"/>
          </p:cNvSpPr>
          <p:nvPr>
            <p:ph type="ftr" sz="quarter" idx="12"/>
          </p:nvPr>
        </p:nvSpPr>
        <p:spPr>
          <a:xfrm>
            <a:off x="4641850" y="5724525"/>
            <a:ext cx="3492500" cy="36512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6131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3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6" name="Group 44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29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2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3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30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38" name="Rectangle 37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9" name="Rectangle 38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31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37" name="Rectangle 36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32" name="Rectangle 31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7" name="Freeform 6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Freeform 9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Hexagon 11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Hexagon 12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4" name="Hexagon 13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5" name="Hexagon 14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Hexagon 15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Freeform 16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8" name="Hexagon 17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9" name="Hexagon 18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0" name="Hexagon 19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1" name="Hexagon 20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2" name="Hexagon 21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3" name="Hexagon 22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4" name="Hexagon 23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5" name="Hexagon 24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6" name="Hexagon 25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7" name="Freeform 26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28" name="Freeform 27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04875" y="601663"/>
            <a:ext cx="3562350" cy="564832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8" name="Date Placeholder 4"/>
          <p:cNvSpPr>
            <a:spLocks noGrp="1"/>
          </p:cNvSpPr>
          <p:nvPr>
            <p:ph type="dt" sz="half" idx="10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CBA3D2-8650-40B1-92F3-C60E16E380AF}" type="datetimeFigureOut">
              <a:rPr lang="en-US"/>
              <a:pPr>
                <a:defRPr/>
              </a:pPr>
              <a:t>8/16/2012</a:t>
            </a:fld>
            <a:endParaRPr lang="en-US"/>
          </a:p>
        </p:txBody>
      </p:sp>
      <p:sp>
        <p:nvSpPr>
          <p:cNvPr id="4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850" y="5724525"/>
            <a:ext cx="3492500" cy="365125"/>
          </a:xfrm>
        </p:spPr>
        <p:txBody>
          <a:bodyPr>
            <a:normAutofit/>
          </a:bodyPr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5D670-0C32-4A4F-87CA-926B387C1D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532548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F683B-A861-45F4-931F-250E7064C478}" type="datetimeFigureOut">
              <a:rPr lang="en-US"/>
              <a:pPr>
                <a:defRPr/>
              </a:pPr>
              <a:t>8/16/2012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FD98EF-BB72-47BD-9DD9-1EC6C98033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235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0193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74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267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8442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577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99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DF48B7-68E2-4B7A-8B83-A5655F6DD7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4272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846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5117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158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2988" y="1027113"/>
            <a:ext cx="702468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06913" y="2324100"/>
            <a:ext cx="3313112" cy="1677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06913" y="4154488"/>
            <a:ext cx="3313112" cy="16779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044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644737-1BD3-44C2-B5A3-814FAA9F0B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7915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C5129-0B07-4A1F-A315-CCD4206CC6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443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9D7BEE-18DD-4600-AA60-091B412034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048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49626-BC3F-4F6C-9AC3-DB0BB727670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029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53E84-E4EF-4175-9975-577970241A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55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65EA86-9662-40BD-A6E3-5DE7A1B305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5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8826C-B839-4695-814B-B99C65621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926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E74AA-07A0-48D5-A8C9-5E67940547B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939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562B15-A9C8-4FB0-889E-D2EB8C3508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80180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5BC41-45BA-4D36-BA82-9F06B207E3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86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9FDF9-A113-4289-8FCD-18431F2B97E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378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CED90-F08D-447A-832C-40A39FD909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22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8835B8-DB6D-46B6-9488-310D471E62D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3923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1F56C1-4AA5-4D14-BB31-8486675EF7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41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F9BF9E-F392-4972-AD92-9EBA39A358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951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43F90C-C4C9-4536-8426-996CE582B7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70896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39928B-ED6E-42EA-A994-C2E90F02EE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00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642231-466D-4BD5-9023-4396AFD2E9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58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C34F4-9D9F-417C-A22C-60B299ACCD0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505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1BC5E6-9DFA-4E97-A01C-F38AB9E557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33756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51F85-D77D-4A1A-878B-66D69E3E5C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05235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E4E58-C62E-4F1B-AC80-26EBD7959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949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DBB314-D996-436C-B5FE-4A6A102360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736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6D3E3-FED0-4935-B8FC-67D9E75710C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331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861608-AD25-4EB5-A086-CBE9D4AFB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961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7ACB65-8129-41D1-96F2-3F0A3367A28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5009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C9AA2-A4F4-4474-B4D2-AE94A30E5A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683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62143-EFBF-47A5-A5DB-E293A2AB3B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41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EE1A26-20F0-4E52-9531-E916F9B3B7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6732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D86BED-2598-4814-88FD-93C208B217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70594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F610C-228C-435D-939F-2BDD1C49E8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55726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14EA72-B98E-407F-8895-5A710C0305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983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81C01C-DF5C-47BD-B65E-3BBB7AEE0A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007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1A2789-EA87-4AFB-B7C0-021FCECCDA8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710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7A5C7C-6D95-47D9-A8A8-436EFAB5CB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83037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11973F-2900-4A9A-92A1-56865FE54B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7543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795B3F-D3ED-4206-AA1D-0FE5E3A366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13950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880AF-2B79-4455-B528-2A92C4DB57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904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F4332E-5A67-470E-AC19-693492BEFF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634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3A19B1-3BCF-4247-91E0-325487DD13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129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F120E-F4AB-431D-9E10-21D3C2B590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277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C45DBA-EF11-4812-B3D1-0DC105A3D9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57021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4F573B-CA01-4C33-82FA-C10BA673C8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034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505EE4-16E4-45A1-BD16-DE5B85969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11249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7EFAD2-D0D9-4B7F-8921-1049E08C11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436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8FF1C4-7DF3-435D-9EF2-FA98FA35D5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2043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4101FB-8CE7-418B-9BC6-CD40573459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0285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9AFEC5-7278-4F53-940A-D9D42EF6E5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65023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2700E4-F25C-41BE-BF35-EFFFAB53E4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3532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28A194-2888-4FEE-9E9D-E0B9E72149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7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B5C536-58BF-4BFF-92C5-33A8822170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3785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3720C4-64E6-4963-9ABA-2051BB42E2A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54426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4F0D19-7368-47F5-A5E1-FA4A07BFCE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366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7BF793-72A4-49DE-9B1D-5CF334CACB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2011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5C0F52-871C-46A9-8827-9AC2436878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5576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8EFCDB-ACFA-43E1-B07F-1BC9050551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6675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59E03-895A-42C9-8310-79025306B7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162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B618EC-F9A1-454F-B15D-9C4D9A9B2C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634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72BA5E-C017-4EA9-823E-B39F28A4BC0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8459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30573-EFA7-45FA-AC82-D2FCA1C2C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035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B6665-5D9E-4759-810F-9FB28DA427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5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29708-F5B5-418F-AED9-8BE8555944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91136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2D9FB0-2ABB-4997-AC71-4BE4E90323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796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ED3525-131D-4D0F-8F78-051C4CA9C5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9401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F1A9A0-FD89-477A-9DC4-27B5BB0A23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5653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BC3FC-3149-4A1D-8D36-BC742AB9D6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5832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D393E-825E-4598-A246-AEBB18929B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1466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4BC4C9-6FB5-4902-A60F-EBB47930F4E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2444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5B1EFB-BFE5-41E9-8247-300D5DDB8F4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21218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AE2565-FC47-4D53-A5BA-4613719FEE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7386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362019-9308-429C-90E1-3967610415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01161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11900" y="1027113"/>
            <a:ext cx="1755775" cy="4805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2988" y="1027113"/>
            <a:ext cx="5116512" cy="4805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B0E42D-8DB3-42FC-8A27-D75E727F8B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0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13054-8F1B-4D6A-8D56-F692E861D2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0093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A59EC5-F48E-4557-BB5D-BAD1A38C78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91538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A3374E-0B98-4E17-BBB1-AB685A0835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8756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3B1011-BAC9-4BEE-A175-5B467EF721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3925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2988" y="2324100"/>
            <a:ext cx="3311525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6913" y="2324100"/>
            <a:ext cx="3313112" cy="3508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C0E6-DAEE-497A-85D2-634C0EE780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90933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CDAEAA-D59F-4F6E-A2E6-56EEAD1947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66332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E9286-B01A-4E13-A1B2-964723914F4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7149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646B81-C828-4C8D-B268-3353790DE66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7277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6D5763-9BE0-4FE9-A08F-C27B1A6069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85483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85B06C-FBD0-48AC-A68B-E6DD5C5CDC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57659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78CA99-580D-48E2-AD0E-4A89CEA23A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6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theme" Target="../theme/theme12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DSC_0022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0213"/>
            <a:ext cx="9144000" cy="607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45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Rectangle 49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Rectangle 88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30" name="TextBox 7"/>
          <p:cNvSpPr txBox="1">
            <a:spLocks noChangeArrowheads="1"/>
          </p:cNvSpPr>
          <p:nvPr/>
        </p:nvSpPr>
        <p:spPr bwMode="auto">
          <a:xfrm>
            <a:off x="28575" y="3509963"/>
            <a:ext cx="46212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defTabSz="4572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Walter E. Dean</a:t>
            </a:r>
          </a:p>
          <a:p>
            <a:pPr algn="l" eaLnBrk="1" hangingPunct="1"/>
            <a:r>
              <a:rPr 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Environmental Information Management Institute</a:t>
            </a:r>
          </a:p>
          <a:p>
            <a:pPr algn="l" eaLnBrk="1" hangingPunct="1"/>
            <a:r>
              <a:rPr lang="en-US" sz="2800" b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May 23-June 10, 2011</a:t>
            </a:r>
          </a:p>
        </p:txBody>
      </p:sp>
      <p:pic>
        <p:nvPicPr>
          <p:cNvPr id="1031" name="Picture 9" descr="DataONE_South America LOGO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225" y="585788"/>
            <a:ext cx="1471613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0" descr="UNM Logo Libraries CMYK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1193800"/>
            <a:ext cx="2220913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03838" y="5719763"/>
            <a:ext cx="2830512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788" y="5719763"/>
            <a:ext cx="642937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fld id="{74713070-9D51-40C3-B219-D35A0BD466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7" name="Picture 13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89638"/>
            <a:ext cx="1066800" cy="8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2" name="Group 43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10252" name="Group 44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275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42" name="Rectangle 86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3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4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10276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39" name="Rectangle 83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0" name="Rectangle 84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1" name="Rectangle 85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10277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36" name="Rectangle 80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7" name="Rectangle 81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8" name="Rectangle 82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33" name="Rectangle 77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4" name="Rectangle 78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5" name="Rectangle 79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8" name="Freeform 45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Freeform 46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Freeform 47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Freeform 48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Freeform 49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Hexagon 50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Hexagon 51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Hexagon 59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Hexagon 60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Hexagon 61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Freeform 62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Hexagon 63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Hexagon 64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Hexagon 65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Hexagon 66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Hexagon 67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Hexagon 68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Hexagon 69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Hexagon 70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Hexagon 71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Freeform 72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Freeform 73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5" name="Rectangle 93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ectangle 100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101"/>
          <p:cNvSpPr/>
          <p:nvPr/>
        </p:nvSpPr>
        <p:spPr>
          <a:xfrm>
            <a:off x="904875" y="601663"/>
            <a:ext cx="3562350" cy="564832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Rectangle 104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47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9" name="Date Placeholder 4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41850" y="5724525"/>
            <a:ext cx="34925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fld id="{6F7694B7-FF4F-4595-BAD8-538838309E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1" r:id="rId1"/>
    <p:sldLayoutId id="2147483912" r:id="rId2"/>
    <p:sldLayoutId id="2147483913" r:id="rId3"/>
    <p:sldLayoutId id="2147483914" r:id="rId4"/>
    <p:sldLayoutId id="2147483915" r:id="rId5"/>
    <p:sldLayoutId id="2147483916" r:id="rId6"/>
    <p:sldLayoutId id="2147483917" r:id="rId7"/>
    <p:sldLayoutId id="2147483918" r:id="rId8"/>
    <p:sldLayoutId id="2147483919" r:id="rId9"/>
    <p:sldLayoutId id="2147483920" r:id="rId10"/>
    <p:sldLayoutId id="214748392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267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6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fld id="{A72C0930-3B41-4913-854C-B89DF418F3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291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229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33" r:id="rId1"/>
    <p:sldLayoutId id="2147483934" r:id="rId2"/>
    <p:sldLayoutId id="2147483935" r:id="rId3"/>
    <p:sldLayoutId id="2147483936" r:id="rId4"/>
    <p:sldLayoutId id="2147483937" r:id="rId5"/>
    <p:sldLayoutId id="2147483938" r:id="rId6"/>
    <p:sldLayoutId id="2147483939" r:id="rId7"/>
    <p:sldLayoutId id="2147483940" r:id="rId8"/>
    <p:sldLayoutId id="2147483941" r:id="rId9"/>
    <p:sldLayoutId id="2147483942" r:id="rId10"/>
  </p:sldLayoutIdLst>
  <p:txStyles>
    <p:titleStyle>
      <a:lvl1pPr algn="l" rtl="0" fontAlgn="base">
        <a:spcBef>
          <a:spcPct val="0"/>
        </a:spcBef>
        <a:spcAft>
          <a:spcPct val="0"/>
        </a:spcAft>
        <a:defRPr sz="4000" kern="1200">
          <a:solidFill>
            <a:srgbClr val="003860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000">
          <a:solidFill>
            <a:srgbClr val="003860"/>
          </a:solidFill>
          <a:latin typeface="Century Gothic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4000">
          <a:solidFill>
            <a:srgbClr val="003860"/>
          </a:solidFill>
          <a:latin typeface="Century Gothic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4000">
          <a:solidFill>
            <a:srgbClr val="003860"/>
          </a:solidFill>
          <a:latin typeface="Century Gothic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4000">
          <a:solidFill>
            <a:srgbClr val="003860"/>
          </a:solidFill>
          <a:latin typeface="Century Gothic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395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kern="1200">
          <a:solidFill>
            <a:schemeClr val="tx2"/>
          </a:solidFill>
          <a:latin typeface="+mn-lt"/>
          <a:ea typeface="+mn-ea"/>
          <a:cs typeface="+mn-cs"/>
        </a:defRPr>
      </a:lvl4pPr>
      <a:lvl5pPr marL="13255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fld id="{06029399-145F-43E7-9398-DADD98D75D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99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fld id="{A3A8C025-8C95-4D1E-A4DC-31D2A402108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5" r:id="rId1"/>
    <p:sldLayoutId id="2147483846" r:id="rId2"/>
    <p:sldLayoutId id="2147483847" r:id="rId3"/>
    <p:sldLayoutId id="2147483848" r:id="rId4"/>
    <p:sldLayoutId id="2147483849" r:id="rId5"/>
    <p:sldLayoutId id="2147483850" r:id="rId6"/>
    <p:sldLayoutId id="2147483851" r:id="rId7"/>
    <p:sldLayoutId id="2147483852" r:id="rId8"/>
    <p:sldLayoutId id="2147483853" r:id="rId9"/>
    <p:sldLayoutId id="2147483854" r:id="rId10"/>
    <p:sldLayoutId id="214748385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23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fld id="{9344EDEC-921A-46FE-8E27-24EE3B4492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147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614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7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fld id="{16712301-54A6-486C-9637-7852B2B076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  <p:sldLayoutId id="2147483876" r:id="rId10"/>
    <p:sldLayoutId id="2147483877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Date Placeholder 2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fld id="{05BF0E6C-E655-44EF-88D1-D06D99A479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9" r:id="rId2"/>
    <p:sldLayoutId id="2147483880" r:id="rId3"/>
    <p:sldLayoutId id="2147483881" r:id="rId4"/>
    <p:sldLayoutId id="2147483882" r:id="rId5"/>
    <p:sldLayoutId id="2147483883" r:id="rId6"/>
    <p:sldLayoutId id="2147483884" r:id="rId7"/>
    <p:sldLayoutId id="2147483885" r:id="rId8"/>
    <p:sldLayoutId id="2147483886" r:id="rId9"/>
    <p:sldLayoutId id="2147483887" r:id="rId10"/>
    <p:sldLayoutId id="214748388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57200" y="333375"/>
            <a:ext cx="8229600" cy="618648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195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81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6" name="Date Placeholder 1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641850" y="5851525"/>
            <a:ext cx="35020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fld id="{A576BD48-F43E-40CB-A4BD-0AFFD88EA5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Group 43"/>
          <p:cNvGrpSpPr>
            <a:grpSpLocks/>
          </p:cNvGrpSpPr>
          <p:nvPr/>
        </p:nvGrpSpPr>
        <p:grpSpPr bwMode="auto">
          <a:xfrm>
            <a:off x="-382588" y="0"/>
            <a:ext cx="9932988" cy="6858000"/>
            <a:chOff x="-382404" y="0"/>
            <a:chExt cx="9932332" cy="6858000"/>
          </a:xfrm>
        </p:grpSpPr>
        <p:grpSp>
          <p:nvGrpSpPr>
            <p:cNvPr id="9228" name="Group 44"/>
            <p:cNvGrpSpPr>
              <a:grpSpLocks/>
            </p:cNvGrpSpPr>
            <p:nvPr/>
          </p:nvGrpSpPr>
          <p:grpSpPr bwMode="auto"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9251" name="Group 4"/>
              <p:cNvGrpSpPr>
                <a:grpSpLocks/>
              </p:cNvGrpSpPr>
              <p:nvPr/>
            </p:nvGrpSpPr>
            <p:grpSpPr bwMode="auto"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42" name="Rectangle 83"/>
                <p:cNvSpPr/>
                <p:nvPr/>
              </p:nvSpPr>
              <p:spPr>
                <a:xfrm>
                  <a:off x="914499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3" name="Rectangle 2"/>
                <p:cNvSpPr/>
                <p:nvPr/>
              </p:nvSpPr>
              <p:spPr>
                <a:xfrm>
                  <a:off x="159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4" name="Rectangle 3"/>
                <p:cNvSpPr/>
                <p:nvPr/>
              </p:nvSpPr>
              <p:spPr>
                <a:xfrm>
                  <a:off x="228744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9252" name="Group 5"/>
              <p:cNvGrpSpPr>
                <a:grpSpLocks/>
              </p:cNvGrpSpPr>
              <p:nvPr/>
            </p:nvGrpSpPr>
            <p:grpSpPr bwMode="auto"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39" name="Rectangle 80"/>
                <p:cNvSpPr/>
                <p:nvPr/>
              </p:nvSpPr>
              <p:spPr>
                <a:xfrm>
                  <a:off x="913836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0" name="Rectangle 81"/>
                <p:cNvSpPr/>
                <p:nvPr/>
              </p:nvSpPr>
              <p:spPr>
                <a:xfrm>
                  <a:off x="-504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41" name="Rectangle 82"/>
                <p:cNvSpPr/>
                <p:nvPr/>
              </p:nvSpPr>
              <p:spPr>
                <a:xfrm>
                  <a:off x="228081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grpSp>
            <p:nvGrpSpPr>
              <p:cNvPr id="9253" name="Group 9"/>
              <p:cNvGrpSpPr>
                <a:grpSpLocks/>
              </p:cNvGrpSpPr>
              <p:nvPr/>
            </p:nvGrpSpPr>
            <p:grpSpPr bwMode="auto"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36" name="Rectangle 77"/>
                <p:cNvSpPr/>
                <p:nvPr/>
              </p:nvSpPr>
              <p:spPr>
                <a:xfrm>
                  <a:off x="914785" y="0"/>
                  <a:ext cx="1600094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7" name="Rectangle 78"/>
                <p:cNvSpPr/>
                <p:nvPr/>
              </p:nvSpPr>
              <p:spPr>
                <a:xfrm>
                  <a:off x="445" y="0"/>
                  <a:ext cx="45717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  <p:sp>
              <p:nvSpPr>
                <p:cNvPr id="38" name="Rectangle 79"/>
                <p:cNvSpPr/>
                <p:nvPr/>
              </p:nvSpPr>
              <p:spPr>
                <a:xfrm>
                  <a:off x="229030" y="0"/>
                  <a:ext cx="76195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/>
                </a:p>
              </p:txBody>
            </p:sp>
          </p:grpSp>
          <p:sp>
            <p:nvSpPr>
              <p:cNvPr id="33" name="Rectangle 74"/>
              <p:cNvSpPr/>
              <p:nvPr/>
            </p:nvSpPr>
            <p:spPr>
              <a:xfrm>
                <a:off x="3809907" y="0"/>
                <a:ext cx="2819214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4" name="Rectangle 75"/>
              <p:cNvSpPr/>
              <p:nvPr/>
            </p:nvSpPr>
            <p:spPr>
              <a:xfrm>
                <a:off x="2895568" y="0"/>
                <a:ext cx="45717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  <p:sp>
            <p:nvSpPr>
              <p:cNvPr id="35" name="Rectangle 76"/>
              <p:cNvSpPr/>
              <p:nvPr/>
            </p:nvSpPr>
            <p:spPr>
              <a:xfrm>
                <a:off x="3124153" y="0"/>
                <a:ext cx="76195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/>
              </a:p>
            </p:txBody>
          </p:sp>
        </p:grpSp>
        <p:sp>
          <p:nvSpPr>
            <p:cNvPr id="8" name="Freeform 46"/>
            <p:cNvSpPr/>
            <p:nvPr/>
          </p:nvSpPr>
          <p:spPr>
            <a:xfrm>
              <a:off x="-12540" y="5035550"/>
              <a:ext cx="9144984" cy="1174750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9" name="Freeform 47"/>
            <p:cNvSpPr/>
            <p:nvPr/>
          </p:nvSpPr>
          <p:spPr>
            <a:xfrm>
              <a:off x="-12540" y="3467100"/>
              <a:ext cx="9144984" cy="890588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0" name="Freeform 48"/>
            <p:cNvSpPr/>
            <p:nvPr/>
          </p:nvSpPr>
          <p:spPr>
            <a:xfrm>
              <a:off x="-23653" y="5640388"/>
              <a:ext cx="3004940" cy="1211262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Freeform 49"/>
            <p:cNvSpPr/>
            <p:nvPr/>
          </p:nvSpPr>
          <p:spPr>
            <a:xfrm>
              <a:off x="-12540" y="5284788"/>
              <a:ext cx="9144984" cy="1477962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Freeform 50"/>
            <p:cNvSpPr/>
            <p:nvPr/>
          </p:nvSpPr>
          <p:spPr>
            <a:xfrm>
              <a:off x="2136793" y="5132388"/>
              <a:ext cx="6982952" cy="171926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3" name="Hexagon 51"/>
            <p:cNvSpPr/>
            <p:nvPr/>
          </p:nvSpPr>
          <p:spPr>
            <a:xfrm rot="1800000">
              <a:off x="2995574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4" name="Hexagon 52"/>
            <p:cNvSpPr/>
            <p:nvPr/>
          </p:nvSpPr>
          <p:spPr>
            <a:xfrm rot="1800000">
              <a:off x="3719426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Hexagon 53"/>
            <p:cNvSpPr/>
            <p:nvPr/>
          </p:nvSpPr>
          <p:spPr>
            <a:xfrm rot="1800000">
              <a:off x="3728950" y="159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Hexagon 54"/>
            <p:cNvSpPr/>
            <p:nvPr/>
          </p:nvSpPr>
          <p:spPr>
            <a:xfrm rot="1800000">
              <a:off x="2976525" y="32543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Hexagon 55"/>
            <p:cNvSpPr/>
            <p:nvPr/>
          </p:nvSpPr>
          <p:spPr>
            <a:xfrm rot="1800000">
              <a:off x="4462327" y="53832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8" name="Freeform 58"/>
            <p:cNvSpPr/>
            <p:nvPr/>
          </p:nvSpPr>
          <p:spPr>
            <a:xfrm rot="1800000">
              <a:off x="-382404" y="4202113"/>
              <a:ext cx="126198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9" name="Hexagon 59"/>
            <p:cNvSpPr/>
            <p:nvPr/>
          </p:nvSpPr>
          <p:spPr>
            <a:xfrm rot="1800000">
              <a:off x="23970" y="54022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0" name="Hexagon 61"/>
            <p:cNvSpPr/>
            <p:nvPr/>
          </p:nvSpPr>
          <p:spPr>
            <a:xfrm rot="1800000">
              <a:off x="52543" y="284956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Hexagon 62"/>
            <p:cNvSpPr/>
            <p:nvPr/>
          </p:nvSpPr>
          <p:spPr>
            <a:xfrm rot="1800000">
              <a:off x="776395" y="4125913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Hexagon 63"/>
            <p:cNvSpPr/>
            <p:nvPr/>
          </p:nvSpPr>
          <p:spPr>
            <a:xfrm rot="1800000">
              <a:off x="1509772" y="54117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Hexagon 64"/>
            <p:cNvSpPr/>
            <p:nvPr/>
          </p:nvSpPr>
          <p:spPr>
            <a:xfrm rot="1800000">
              <a:off x="1528821" y="28590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4" name="Hexagon 65"/>
            <p:cNvSpPr/>
            <p:nvPr/>
          </p:nvSpPr>
          <p:spPr>
            <a:xfrm rot="1800000">
              <a:off x="795444" y="1563688"/>
              <a:ext cx="1601681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5" name="Hexagon 66"/>
            <p:cNvSpPr/>
            <p:nvPr/>
          </p:nvSpPr>
          <p:spPr>
            <a:xfrm rot="1800000">
              <a:off x="6806909" y="414496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Hexagon 67"/>
            <p:cNvSpPr/>
            <p:nvPr/>
          </p:nvSpPr>
          <p:spPr>
            <a:xfrm rot="1800000">
              <a:off x="7549810" y="54213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Hexagon 68"/>
            <p:cNvSpPr/>
            <p:nvPr/>
          </p:nvSpPr>
          <p:spPr>
            <a:xfrm rot="1800000">
              <a:off x="7549810" y="2868613"/>
              <a:ext cx="1600094" cy="1389062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8" name="Freeform 69"/>
            <p:cNvSpPr/>
            <p:nvPr/>
          </p:nvSpPr>
          <p:spPr>
            <a:xfrm rot="1800000">
              <a:off x="8306998" y="4056063"/>
              <a:ext cx="1242930" cy="1387475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9" name="Freeform 70"/>
            <p:cNvSpPr/>
            <p:nvPr/>
          </p:nvSpPr>
          <p:spPr>
            <a:xfrm rot="1800000">
              <a:off x="8306998" y="1511300"/>
              <a:ext cx="1241343" cy="1389063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45" name="Rectangle 45"/>
          <p:cNvSpPr/>
          <p:nvPr/>
        </p:nvSpPr>
        <p:spPr>
          <a:xfrm>
            <a:off x="4560888" y="-22225"/>
            <a:ext cx="3679825" cy="6272213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Rectangle 56"/>
          <p:cNvSpPr/>
          <p:nvPr/>
        </p:nvSpPr>
        <p:spPr>
          <a:xfrm>
            <a:off x="4649788" y="-22225"/>
            <a:ext cx="3505200" cy="6238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Rectangle 57"/>
          <p:cNvSpPr/>
          <p:nvPr/>
        </p:nvSpPr>
        <p:spPr>
          <a:xfrm>
            <a:off x="904875" y="601663"/>
            <a:ext cx="3562350" cy="56483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Rectangle 60"/>
          <p:cNvSpPr/>
          <p:nvPr/>
        </p:nvSpPr>
        <p:spPr>
          <a:xfrm>
            <a:off x="4651375" y="6088063"/>
            <a:ext cx="3505200" cy="825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223" name="Title Placeholder 1"/>
          <p:cNvSpPr>
            <a:spLocks noGrp="1"/>
          </p:cNvSpPr>
          <p:nvPr>
            <p:ph type="title"/>
          </p:nvPr>
        </p:nvSpPr>
        <p:spPr bwMode="auto">
          <a:xfrm>
            <a:off x="1042988" y="1027113"/>
            <a:ext cx="7024687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922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42988" y="2324100"/>
            <a:ext cx="6777037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9" name="Date Placeholder 4"/>
          <p:cNvSpPr>
            <a:spLocks noGrp="1"/>
          </p:cNvSpPr>
          <p:nvPr>
            <p:ph type="dt" sz="half" idx="2"/>
          </p:nvPr>
        </p:nvSpPr>
        <p:spPr>
          <a:xfrm>
            <a:off x="5997575" y="223838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0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4649788" y="223838"/>
            <a:ext cx="1331912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>
                <a:latin typeface="+mn-lt"/>
              </a:defRPr>
            </a:lvl1pPr>
          </a:lstStyle>
          <a:p>
            <a:pPr>
              <a:defRPr/>
            </a:pPr>
            <a:fld id="{C371DD49-EE89-4C82-BE0C-D3408C43FE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41850" y="5724525"/>
            <a:ext cx="34925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>
              <a:defRPr sz="1200">
                <a:solidFill>
                  <a:schemeClr val="accent1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4A6300"/>
          </a:solidFill>
          <a:latin typeface="Century Gothic" pitchFamily="34" charset="0"/>
        </a:defRPr>
      </a:lvl9pPr>
    </p:titleStyle>
    <p:bodyStyle>
      <a:lvl1pPr marL="342900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400">
          <a:solidFill>
            <a:schemeClr val="tx2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200">
          <a:solidFill>
            <a:schemeClr val="tx2"/>
          </a:solidFill>
          <a:latin typeface="+mn-lt"/>
        </a:defRPr>
      </a:lvl2pPr>
      <a:lvl3pPr marL="914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3pPr>
      <a:lvl4pPr marL="112395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2000">
          <a:solidFill>
            <a:schemeClr val="tx2"/>
          </a:solidFill>
          <a:latin typeface="+mn-lt"/>
        </a:defRPr>
      </a:lvl4pPr>
      <a:lvl5pPr marL="1325563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5pPr>
      <a:lvl6pPr marL="17827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6pPr>
      <a:lvl7pPr marL="22399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7pPr>
      <a:lvl8pPr marL="26971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8pPr>
      <a:lvl9pPr marL="3154363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76000"/>
        <a:buFont typeface="Wingdings 2" pitchFamily="18" charset="2"/>
        <a:buChar char="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9.xml"/><Relationship Id="rId6" Type="http://schemas.openxmlformats.org/officeDocument/2006/relationships/image" Target="../media/image20.wmf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8.xml"/><Relationship Id="rId4" Type="http://schemas.openxmlformats.org/officeDocument/2006/relationships/image" Target="../media/image23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026"/>
          <p:cNvSpPr>
            <a:spLocks noGrp="1"/>
          </p:cNvSpPr>
          <p:nvPr>
            <p:ph type="ctrTitle"/>
          </p:nvPr>
        </p:nvSpPr>
        <p:spPr>
          <a:xfrm>
            <a:off x="4733925" y="1744663"/>
            <a:ext cx="3313113" cy="2665412"/>
          </a:xfrm>
        </p:spPr>
        <p:txBody>
          <a:bodyPr/>
          <a:lstStyle/>
          <a:p>
            <a:r>
              <a:rPr lang="en-US" smtClean="0"/>
              <a:t>Data Capture &amp; QA/QC</a:t>
            </a:r>
          </a:p>
        </p:txBody>
      </p:sp>
      <p:sp>
        <p:nvSpPr>
          <p:cNvPr id="16387" name="Rectangle 1028"/>
          <p:cNvSpPr>
            <a:spLocks noGrp="1"/>
          </p:cNvSpPr>
          <p:nvPr>
            <p:ph type="subTitle" idx="1"/>
          </p:nvPr>
        </p:nvSpPr>
        <p:spPr>
          <a:xfrm>
            <a:off x="4733925" y="4421188"/>
            <a:ext cx="3309938" cy="1260475"/>
          </a:xfrm>
        </p:spPr>
        <p:txBody>
          <a:bodyPr rtlCol="0"/>
          <a:lstStyle/>
          <a:p>
            <a:pPr marL="69850" fontAlgn="auto">
              <a:spcAft>
                <a:spcPts val="0"/>
              </a:spcAft>
              <a:defRPr/>
            </a:pPr>
            <a:r>
              <a:rPr lang="en-US" smtClean="0"/>
              <a:t>Kristin Vanderbilt, Ph.D.</a:t>
            </a:r>
          </a:p>
          <a:p>
            <a:pPr marL="69850" fontAlgn="auto">
              <a:spcAft>
                <a:spcPts val="0"/>
              </a:spcAft>
              <a:defRPr/>
            </a:pPr>
            <a:r>
              <a:rPr lang="en-US" smtClean="0"/>
              <a:t>Sevilleta LTER</a:t>
            </a:r>
          </a:p>
          <a:p>
            <a:pPr marL="69850" fontAlgn="auto">
              <a:spcAft>
                <a:spcPts val="0"/>
              </a:spcAft>
              <a:defRPr/>
            </a:pPr>
            <a:r>
              <a:rPr lang="en-US" smtClean="0"/>
              <a:t>New Mexico, USA</a:t>
            </a:r>
          </a:p>
          <a:p>
            <a:pPr marL="366713" lvl="1" fontAlgn="auto">
              <a:spcAft>
                <a:spcPts val="0"/>
              </a:spcAft>
              <a:defRPr/>
            </a:pPr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>
          <a:xfrm>
            <a:off x="1173163" y="1552575"/>
            <a:ext cx="6311900" cy="220663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z="2800" smtClean="0">
                <a:solidFill>
                  <a:schemeClr val="accent1">
                    <a:lumMod val="50000"/>
                  </a:schemeClr>
                </a:solidFill>
              </a:rPr>
              <a:t>Flowering Plant Phenology – </a:t>
            </a:r>
            <a:br>
              <a:rPr lang="en-US" sz="2800" smtClean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800" smtClean="0">
                <a:solidFill>
                  <a:schemeClr val="accent1">
                    <a:lumMod val="50000"/>
                  </a:schemeClr>
                </a:solidFill>
              </a:rPr>
              <a:t>Data Collection Form Design</a:t>
            </a:r>
          </a:p>
        </p:txBody>
      </p:sp>
      <p:sp>
        <p:nvSpPr>
          <p:cNvPr id="35843" name="Rectangl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Three sites, each with 3 transects</a:t>
            </a:r>
          </a:p>
          <a:p>
            <a:r>
              <a:rPr lang="en-US" smtClean="0"/>
              <a:t>On each transect, every species will have its phenological class recorded</a:t>
            </a:r>
          </a:p>
        </p:txBody>
      </p:sp>
      <p:grpSp>
        <p:nvGrpSpPr>
          <p:cNvPr id="35844" name="Group 25"/>
          <p:cNvGrpSpPr>
            <a:grpSpLocks/>
          </p:cNvGrpSpPr>
          <p:nvPr/>
        </p:nvGrpSpPr>
        <p:grpSpPr bwMode="auto">
          <a:xfrm>
            <a:off x="838200" y="4114800"/>
            <a:ext cx="2209800" cy="2027238"/>
            <a:chOff x="528" y="2592"/>
            <a:chExt cx="1392" cy="1277"/>
          </a:xfrm>
        </p:grpSpPr>
        <p:sp>
          <p:nvSpPr>
            <p:cNvPr id="35868" name="Rectangle 5"/>
            <p:cNvSpPr>
              <a:spLocks noChangeArrowheads="1"/>
            </p:cNvSpPr>
            <p:nvPr/>
          </p:nvSpPr>
          <p:spPr bwMode="auto">
            <a:xfrm>
              <a:off x="528" y="2592"/>
              <a:ext cx="1392" cy="124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5869" name="Line 6"/>
            <p:cNvSpPr>
              <a:spLocks noChangeShapeType="1"/>
            </p:cNvSpPr>
            <p:nvPr/>
          </p:nvSpPr>
          <p:spPr bwMode="auto">
            <a:xfrm>
              <a:off x="72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0" name="Line 7"/>
            <p:cNvSpPr>
              <a:spLocks noChangeShapeType="1"/>
            </p:cNvSpPr>
            <p:nvPr/>
          </p:nvSpPr>
          <p:spPr bwMode="auto">
            <a:xfrm>
              <a:off x="120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1" name="Line 8"/>
            <p:cNvSpPr>
              <a:spLocks noChangeShapeType="1"/>
            </p:cNvSpPr>
            <p:nvPr/>
          </p:nvSpPr>
          <p:spPr bwMode="auto">
            <a:xfrm>
              <a:off x="168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72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73" name="Text Box 22"/>
            <p:cNvSpPr txBox="1">
              <a:spLocks noChangeArrowheads="1"/>
            </p:cNvSpPr>
            <p:nvPr/>
          </p:nvSpPr>
          <p:spPr bwMode="auto">
            <a:xfrm>
              <a:off x="624" y="3696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ahoma" pitchFamily="34" charset="0"/>
                </a:rPr>
                <a:t>1</a:t>
              </a:r>
            </a:p>
          </p:txBody>
        </p:sp>
        <p:sp>
          <p:nvSpPr>
            <p:cNvPr id="35874" name="Text Box 23"/>
            <p:cNvSpPr txBox="1">
              <a:spLocks noChangeArrowheads="1"/>
            </p:cNvSpPr>
            <p:nvPr/>
          </p:nvSpPr>
          <p:spPr bwMode="auto">
            <a:xfrm>
              <a:off x="1152" y="3696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ahoma" pitchFamily="34" charset="0"/>
                </a:rPr>
                <a:t>2</a:t>
              </a:r>
            </a:p>
          </p:txBody>
        </p:sp>
        <p:sp>
          <p:nvSpPr>
            <p:cNvPr id="35875" name="Text Box 24"/>
            <p:cNvSpPr txBox="1">
              <a:spLocks noChangeArrowheads="1"/>
            </p:cNvSpPr>
            <p:nvPr/>
          </p:nvSpPr>
          <p:spPr bwMode="auto">
            <a:xfrm>
              <a:off x="1632" y="3696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ahoma" pitchFamily="34" charset="0"/>
                </a:rPr>
                <a:t>3</a:t>
              </a:r>
            </a:p>
          </p:txBody>
        </p:sp>
      </p:grpSp>
      <p:grpSp>
        <p:nvGrpSpPr>
          <p:cNvPr id="35845" name="Group 26"/>
          <p:cNvGrpSpPr>
            <a:grpSpLocks/>
          </p:cNvGrpSpPr>
          <p:nvPr/>
        </p:nvGrpSpPr>
        <p:grpSpPr bwMode="auto">
          <a:xfrm>
            <a:off x="3581400" y="4114800"/>
            <a:ext cx="2209800" cy="2027238"/>
            <a:chOff x="528" y="2592"/>
            <a:chExt cx="1392" cy="1277"/>
          </a:xfrm>
        </p:grpSpPr>
        <p:sp>
          <p:nvSpPr>
            <p:cNvPr id="35860" name="Rectangle 27"/>
            <p:cNvSpPr>
              <a:spLocks noChangeArrowheads="1"/>
            </p:cNvSpPr>
            <p:nvPr/>
          </p:nvSpPr>
          <p:spPr bwMode="auto">
            <a:xfrm>
              <a:off x="528" y="2592"/>
              <a:ext cx="1392" cy="124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5861" name="Line 28"/>
            <p:cNvSpPr>
              <a:spLocks noChangeShapeType="1"/>
            </p:cNvSpPr>
            <p:nvPr/>
          </p:nvSpPr>
          <p:spPr bwMode="auto">
            <a:xfrm>
              <a:off x="72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2" name="Line 29"/>
            <p:cNvSpPr>
              <a:spLocks noChangeShapeType="1"/>
            </p:cNvSpPr>
            <p:nvPr/>
          </p:nvSpPr>
          <p:spPr bwMode="auto">
            <a:xfrm>
              <a:off x="120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3" name="Line 30"/>
            <p:cNvSpPr>
              <a:spLocks noChangeShapeType="1"/>
            </p:cNvSpPr>
            <p:nvPr/>
          </p:nvSpPr>
          <p:spPr bwMode="auto">
            <a:xfrm>
              <a:off x="168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4" name="Line 31"/>
            <p:cNvSpPr>
              <a:spLocks noChangeShapeType="1"/>
            </p:cNvSpPr>
            <p:nvPr/>
          </p:nvSpPr>
          <p:spPr bwMode="auto">
            <a:xfrm>
              <a:off x="72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65" name="Text Box 32"/>
            <p:cNvSpPr txBox="1">
              <a:spLocks noChangeArrowheads="1"/>
            </p:cNvSpPr>
            <p:nvPr/>
          </p:nvSpPr>
          <p:spPr bwMode="auto">
            <a:xfrm>
              <a:off x="624" y="3696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ahoma" pitchFamily="34" charset="0"/>
                </a:rPr>
                <a:t>1</a:t>
              </a:r>
            </a:p>
          </p:txBody>
        </p:sp>
        <p:sp>
          <p:nvSpPr>
            <p:cNvPr id="35866" name="Text Box 33"/>
            <p:cNvSpPr txBox="1">
              <a:spLocks noChangeArrowheads="1"/>
            </p:cNvSpPr>
            <p:nvPr/>
          </p:nvSpPr>
          <p:spPr bwMode="auto">
            <a:xfrm>
              <a:off x="1152" y="3696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ahoma" pitchFamily="34" charset="0"/>
                </a:rPr>
                <a:t>2</a:t>
              </a:r>
            </a:p>
          </p:txBody>
        </p:sp>
        <p:sp>
          <p:nvSpPr>
            <p:cNvPr id="35867" name="Text Box 34"/>
            <p:cNvSpPr txBox="1">
              <a:spLocks noChangeArrowheads="1"/>
            </p:cNvSpPr>
            <p:nvPr/>
          </p:nvSpPr>
          <p:spPr bwMode="auto">
            <a:xfrm>
              <a:off x="1632" y="3696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ahoma" pitchFamily="34" charset="0"/>
                </a:rPr>
                <a:t>3</a:t>
              </a:r>
            </a:p>
          </p:txBody>
        </p:sp>
      </p:grpSp>
      <p:grpSp>
        <p:nvGrpSpPr>
          <p:cNvPr id="35846" name="Group 35"/>
          <p:cNvGrpSpPr>
            <a:grpSpLocks/>
          </p:cNvGrpSpPr>
          <p:nvPr/>
        </p:nvGrpSpPr>
        <p:grpSpPr bwMode="auto">
          <a:xfrm>
            <a:off x="6172200" y="4114800"/>
            <a:ext cx="2209800" cy="2027238"/>
            <a:chOff x="528" y="2592"/>
            <a:chExt cx="1392" cy="1277"/>
          </a:xfrm>
        </p:grpSpPr>
        <p:sp>
          <p:nvSpPr>
            <p:cNvPr id="35852" name="Rectangle 36"/>
            <p:cNvSpPr>
              <a:spLocks noChangeArrowheads="1"/>
            </p:cNvSpPr>
            <p:nvPr/>
          </p:nvSpPr>
          <p:spPr bwMode="auto">
            <a:xfrm>
              <a:off x="528" y="2592"/>
              <a:ext cx="1392" cy="124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5853" name="Line 37"/>
            <p:cNvSpPr>
              <a:spLocks noChangeShapeType="1"/>
            </p:cNvSpPr>
            <p:nvPr/>
          </p:nvSpPr>
          <p:spPr bwMode="auto">
            <a:xfrm>
              <a:off x="72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4" name="Line 38"/>
            <p:cNvSpPr>
              <a:spLocks noChangeShapeType="1"/>
            </p:cNvSpPr>
            <p:nvPr/>
          </p:nvSpPr>
          <p:spPr bwMode="auto">
            <a:xfrm>
              <a:off x="120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5" name="Line 39"/>
            <p:cNvSpPr>
              <a:spLocks noChangeShapeType="1"/>
            </p:cNvSpPr>
            <p:nvPr/>
          </p:nvSpPr>
          <p:spPr bwMode="auto">
            <a:xfrm>
              <a:off x="168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6" name="Line 40"/>
            <p:cNvSpPr>
              <a:spLocks noChangeShapeType="1"/>
            </p:cNvSpPr>
            <p:nvPr/>
          </p:nvSpPr>
          <p:spPr bwMode="auto">
            <a:xfrm>
              <a:off x="720" y="2736"/>
              <a:ext cx="0" cy="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857" name="Text Box 41"/>
            <p:cNvSpPr txBox="1">
              <a:spLocks noChangeArrowheads="1"/>
            </p:cNvSpPr>
            <p:nvPr/>
          </p:nvSpPr>
          <p:spPr bwMode="auto">
            <a:xfrm>
              <a:off x="624" y="3696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ahoma" pitchFamily="34" charset="0"/>
                </a:rPr>
                <a:t>1</a:t>
              </a:r>
            </a:p>
          </p:txBody>
        </p:sp>
        <p:sp>
          <p:nvSpPr>
            <p:cNvPr id="35858" name="Text Box 42"/>
            <p:cNvSpPr txBox="1">
              <a:spLocks noChangeArrowheads="1"/>
            </p:cNvSpPr>
            <p:nvPr/>
          </p:nvSpPr>
          <p:spPr bwMode="auto">
            <a:xfrm>
              <a:off x="1152" y="3696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ahoma" pitchFamily="34" charset="0"/>
                </a:rPr>
                <a:t>2</a:t>
              </a:r>
            </a:p>
          </p:txBody>
        </p:sp>
        <p:sp>
          <p:nvSpPr>
            <p:cNvPr id="35859" name="Text Box 43"/>
            <p:cNvSpPr txBox="1">
              <a:spLocks noChangeArrowheads="1"/>
            </p:cNvSpPr>
            <p:nvPr/>
          </p:nvSpPr>
          <p:spPr bwMode="auto">
            <a:xfrm>
              <a:off x="1632" y="3696"/>
              <a:ext cx="14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200">
                  <a:latin typeface="Tahoma" pitchFamily="34" charset="0"/>
                </a:rPr>
                <a:t>3</a:t>
              </a:r>
            </a:p>
          </p:txBody>
        </p:sp>
      </p:grpSp>
      <p:sp>
        <p:nvSpPr>
          <p:cNvPr id="35847" name="Text Box 44"/>
          <p:cNvSpPr txBox="1">
            <a:spLocks noChangeArrowheads="1"/>
          </p:cNvSpPr>
          <p:nvPr/>
        </p:nvSpPr>
        <p:spPr bwMode="auto">
          <a:xfrm>
            <a:off x="838200" y="4114800"/>
            <a:ext cx="106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2400">
              <a:latin typeface="Tahoma" pitchFamily="34" charset="0"/>
            </a:endParaRPr>
          </a:p>
        </p:txBody>
      </p:sp>
      <p:sp>
        <p:nvSpPr>
          <p:cNvPr id="35848" name="Text Box 45"/>
          <p:cNvSpPr txBox="1">
            <a:spLocks noChangeArrowheads="1"/>
          </p:cNvSpPr>
          <p:nvPr/>
        </p:nvSpPr>
        <p:spPr bwMode="auto">
          <a:xfrm>
            <a:off x="838200" y="3810000"/>
            <a:ext cx="990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>
                <a:latin typeface="Tahoma" pitchFamily="34" charset="0"/>
              </a:rPr>
              <a:t>Deep Well</a:t>
            </a:r>
          </a:p>
          <a:p>
            <a:pPr eaLnBrk="1" hangingPunct="1">
              <a:spcBef>
                <a:spcPct val="50000"/>
              </a:spcBef>
            </a:pPr>
            <a:endParaRPr lang="en-US" sz="1200">
              <a:latin typeface="Tahoma" pitchFamily="34" charset="0"/>
            </a:endParaRPr>
          </a:p>
        </p:txBody>
      </p:sp>
      <p:sp>
        <p:nvSpPr>
          <p:cNvPr id="35849" name="Text Box 55"/>
          <p:cNvSpPr txBox="1">
            <a:spLocks noChangeArrowheads="1"/>
          </p:cNvSpPr>
          <p:nvPr/>
        </p:nvSpPr>
        <p:spPr bwMode="auto">
          <a:xfrm>
            <a:off x="3581400" y="3810000"/>
            <a:ext cx="990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>
                <a:latin typeface="Tahoma" pitchFamily="34" charset="0"/>
              </a:rPr>
              <a:t>Five Points</a:t>
            </a:r>
          </a:p>
          <a:p>
            <a:pPr eaLnBrk="1" hangingPunct="1">
              <a:spcBef>
                <a:spcPct val="50000"/>
              </a:spcBef>
            </a:pPr>
            <a:endParaRPr lang="en-US" sz="1200">
              <a:latin typeface="Tahoma" pitchFamily="34" charset="0"/>
            </a:endParaRPr>
          </a:p>
        </p:txBody>
      </p:sp>
      <p:sp>
        <p:nvSpPr>
          <p:cNvPr id="35850" name="Text Box 56"/>
          <p:cNvSpPr txBox="1">
            <a:spLocks noChangeArrowheads="1"/>
          </p:cNvSpPr>
          <p:nvPr/>
        </p:nvSpPr>
        <p:spPr bwMode="auto">
          <a:xfrm>
            <a:off x="6172200" y="3810000"/>
            <a:ext cx="990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200">
              <a:latin typeface="Tahoma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lang="en-US" sz="1200">
              <a:latin typeface="Tahoma" pitchFamily="34" charset="0"/>
            </a:endParaRPr>
          </a:p>
        </p:txBody>
      </p:sp>
      <p:sp>
        <p:nvSpPr>
          <p:cNvPr id="35851" name="Text Box 57"/>
          <p:cNvSpPr txBox="1">
            <a:spLocks noChangeArrowheads="1"/>
          </p:cNvSpPr>
          <p:nvPr/>
        </p:nvSpPr>
        <p:spPr bwMode="auto">
          <a:xfrm>
            <a:off x="6172200" y="3810000"/>
            <a:ext cx="990600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>
                <a:latin typeface="Tahoma" pitchFamily="34" charset="0"/>
              </a:rPr>
              <a:t>Goat Draw</a:t>
            </a:r>
          </a:p>
          <a:p>
            <a:pPr eaLnBrk="1" hangingPunct="1">
              <a:spcBef>
                <a:spcPct val="50000"/>
              </a:spcBef>
            </a:pPr>
            <a:endParaRPr lang="en-US" sz="1200">
              <a:latin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2"/>
          <p:cNvSpPr txBox="1">
            <a:spLocks noChangeArrowheads="1"/>
          </p:cNvSpPr>
          <p:nvPr/>
        </p:nvSpPr>
        <p:spPr bwMode="auto">
          <a:xfrm>
            <a:off x="746125" y="2243138"/>
            <a:ext cx="7018338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sz="2400" u="sng">
                <a:latin typeface="Tahoma" pitchFamily="34" charset="0"/>
              </a:rPr>
              <a:t>Plant</a:t>
            </a:r>
            <a:r>
              <a:rPr lang="en-US" sz="2400">
                <a:latin typeface="Tahoma" pitchFamily="34" charset="0"/>
              </a:rPr>
              <a:t>						</a:t>
            </a:r>
            <a:r>
              <a:rPr lang="en-US" sz="2400" u="sng">
                <a:latin typeface="Tahoma" pitchFamily="34" charset="0"/>
              </a:rPr>
              <a:t>Life Stage</a:t>
            </a:r>
          </a:p>
          <a:p>
            <a:pPr algn="l" eaLnBrk="1" hangingPunct="1"/>
            <a:r>
              <a:rPr lang="en-US" sz="2400" u="sng">
                <a:latin typeface="Tahoma" pitchFamily="34" charset="0"/>
              </a:rPr>
              <a:t>_________________________________________</a:t>
            </a:r>
          </a:p>
          <a:p>
            <a:pPr algn="l" eaLnBrk="1" hangingPunct="1"/>
            <a:r>
              <a:rPr lang="en-US" sz="2400" u="sng">
                <a:latin typeface="Tahoma" pitchFamily="34" charset="0"/>
              </a:rPr>
              <a:t>_________________________________________</a:t>
            </a:r>
          </a:p>
          <a:p>
            <a:pPr algn="l" eaLnBrk="1" hangingPunct="1"/>
            <a:r>
              <a:rPr lang="en-US" sz="2400" u="sng">
                <a:latin typeface="Tahoma" pitchFamily="34" charset="0"/>
              </a:rPr>
              <a:t>_________________________________________</a:t>
            </a:r>
          </a:p>
          <a:p>
            <a:pPr algn="l" eaLnBrk="1" hangingPunct="1"/>
            <a:r>
              <a:rPr lang="en-US" sz="2400" u="sng">
                <a:latin typeface="Tahoma" pitchFamily="34" charset="0"/>
              </a:rPr>
              <a:t>_________________________________________</a:t>
            </a:r>
          </a:p>
          <a:p>
            <a:pPr algn="l" eaLnBrk="1" hangingPunct="1"/>
            <a:r>
              <a:rPr lang="en-US" sz="2400" u="sng">
                <a:latin typeface="Tahoma" pitchFamily="34" charset="0"/>
              </a:rPr>
              <a:t>_________________________________________</a:t>
            </a:r>
          </a:p>
          <a:p>
            <a:pPr algn="l" eaLnBrk="1" hangingPunct="1"/>
            <a:endParaRPr lang="en-US" sz="2400" u="sng">
              <a:latin typeface="Tahoma" pitchFamily="34" charset="0"/>
            </a:endParaRPr>
          </a:p>
        </p:txBody>
      </p:sp>
      <p:sp>
        <p:nvSpPr>
          <p:cNvPr id="36867" name="Text Box 3"/>
          <p:cNvSpPr txBox="1">
            <a:spLocks noChangeArrowheads="1"/>
          </p:cNvSpPr>
          <p:nvPr/>
        </p:nvSpPr>
        <p:spPr bwMode="auto">
          <a:xfrm>
            <a:off x="533400" y="1295400"/>
            <a:ext cx="78644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2400">
                <a:solidFill>
                  <a:srgbClr val="FFFF00"/>
                </a:solidFill>
                <a:latin typeface="Tahoma" pitchFamily="34" charset="0"/>
              </a:rPr>
              <a:t>What’s wrong with this data sheet?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65125" y="33338"/>
            <a:ext cx="4960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sz="2400">
                <a:latin typeface="Tahoma" pitchFamily="34" charset="0"/>
              </a:rPr>
              <a:t>Data Collection Form Development: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2"/>
          <p:cNvSpPr txBox="1">
            <a:spLocks noChangeArrowheads="1"/>
          </p:cNvSpPr>
          <p:nvPr/>
        </p:nvSpPr>
        <p:spPr bwMode="auto">
          <a:xfrm>
            <a:off x="746125" y="2243138"/>
            <a:ext cx="702627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sz="2400" u="sng" dirty="0">
                <a:latin typeface="Tahoma" pitchFamily="34" charset="0"/>
              </a:rPr>
              <a:t>Plant</a:t>
            </a:r>
            <a:r>
              <a:rPr lang="en-US" sz="2400" dirty="0">
                <a:latin typeface="Tahoma" pitchFamily="34" charset="0"/>
              </a:rPr>
              <a:t>					</a:t>
            </a:r>
            <a:r>
              <a:rPr lang="en-US" sz="2400" u="sng" dirty="0">
                <a:latin typeface="Tahoma" pitchFamily="34" charset="0"/>
              </a:rPr>
              <a:t>Life Stage</a:t>
            </a:r>
          </a:p>
          <a:p>
            <a:pPr algn="l" eaLnBrk="1" hangingPunct="1"/>
            <a:r>
              <a:rPr lang="en-US" sz="1600" u="sng" dirty="0">
                <a:latin typeface="Tahoma" pitchFamily="34" charset="0"/>
              </a:rPr>
              <a:t>				P/G   V   B   FL   FR   M   S   D   </a:t>
            </a:r>
            <a:r>
              <a:rPr lang="en-US" sz="1600" u="sng" dirty="0" smtClean="0">
                <a:latin typeface="Tahoma" pitchFamily="34" charset="0"/>
              </a:rPr>
              <a:t>NP</a:t>
            </a:r>
          </a:p>
          <a:p>
            <a:pPr algn="l" eaLnBrk="1" hangingPunct="1"/>
            <a:r>
              <a:rPr lang="en-US" sz="1600" u="sng" dirty="0" smtClean="0">
                <a:latin typeface="Tahoma" pitchFamily="34" charset="0"/>
              </a:rPr>
              <a:t>				P/G   V   B   FL   FR   M   S   D   NP</a:t>
            </a:r>
          </a:p>
          <a:p>
            <a:pPr algn="l" eaLnBrk="1" hangingPunct="1"/>
            <a:r>
              <a:rPr lang="en-US" sz="1600" u="sng" dirty="0">
                <a:latin typeface="Tahoma" pitchFamily="34" charset="0"/>
              </a:rPr>
              <a:t>				P/G   V   B   FL   FR   M   S   D   NP</a:t>
            </a:r>
          </a:p>
          <a:p>
            <a:pPr algn="l" eaLnBrk="1" hangingPunct="1"/>
            <a:r>
              <a:rPr lang="en-US" sz="1600" u="sng" dirty="0">
                <a:latin typeface="Tahoma" pitchFamily="34" charset="0"/>
              </a:rPr>
              <a:t>				P/G   V   B   FL   FR   M   S   D   NP</a:t>
            </a:r>
          </a:p>
          <a:p>
            <a:pPr algn="l" eaLnBrk="1" hangingPunct="1"/>
            <a:r>
              <a:rPr lang="en-US" sz="1600" u="sng" dirty="0">
                <a:latin typeface="Tahoma" pitchFamily="34" charset="0"/>
              </a:rPr>
              <a:t>				P/G   V   B   FL   FR   M   S   D   NP</a:t>
            </a:r>
          </a:p>
          <a:p>
            <a:pPr algn="l" eaLnBrk="1" hangingPunct="1"/>
            <a:r>
              <a:rPr lang="en-US" sz="1600" u="sng" dirty="0">
                <a:latin typeface="Tahoma" pitchFamily="34" charset="0"/>
              </a:rPr>
              <a:t>				P/G   V   B   FL   FR   M   S   D   NP</a:t>
            </a:r>
            <a:endParaRPr lang="en-US" sz="2400" u="sng" dirty="0">
              <a:latin typeface="Tahoma" pitchFamily="34" charset="0"/>
            </a:endParaRPr>
          </a:p>
          <a:p>
            <a:pPr algn="l" eaLnBrk="1" hangingPunct="1"/>
            <a:r>
              <a:rPr lang="en-US" sz="1600" u="sng" dirty="0">
                <a:latin typeface="Tahoma" pitchFamily="34" charset="0"/>
              </a:rPr>
              <a:t>				P/G   V   B   FL   FR   M   S   D   NP</a:t>
            </a:r>
            <a:endParaRPr lang="en-US" sz="2400" u="sng" dirty="0">
              <a:latin typeface="Tahoma" pitchFamily="34" charset="0"/>
            </a:endParaRPr>
          </a:p>
          <a:p>
            <a:pPr algn="l" eaLnBrk="1" hangingPunct="1"/>
            <a:endParaRPr lang="en-US" sz="2400" u="sng" dirty="0">
              <a:latin typeface="Tahoma" pitchFamily="34" charset="0"/>
            </a:endParaRPr>
          </a:p>
        </p:txBody>
      </p:sp>
      <p:sp>
        <p:nvSpPr>
          <p:cNvPr id="37891" name="Text Box 3"/>
          <p:cNvSpPr txBox="1">
            <a:spLocks noChangeArrowheads="1"/>
          </p:cNvSpPr>
          <p:nvPr/>
        </p:nvSpPr>
        <p:spPr bwMode="auto">
          <a:xfrm>
            <a:off x="746125" y="158750"/>
            <a:ext cx="6770688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sz="2000" b="1">
                <a:latin typeface="Tahoma" pitchFamily="34" charset="0"/>
              </a:rPr>
              <a:t>PHENOLOGY DATA SHEET</a:t>
            </a:r>
          </a:p>
          <a:p>
            <a:pPr algn="l" eaLnBrk="1" hangingPunct="1"/>
            <a:r>
              <a:rPr lang="en-US" sz="2000" b="1">
                <a:latin typeface="Tahoma" pitchFamily="34" charset="0"/>
              </a:rPr>
              <a:t>Collectors</a:t>
            </a:r>
            <a:r>
              <a:rPr lang="en-US" sz="2000">
                <a:latin typeface="Tahoma" pitchFamily="34" charset="0"/>
              </a:rPr>
              <a:t>:_________________________________</a:t>
            </a:r>
          </a:p>
          <a:p>
            <a:pPr algn="l" eaLnBrk="1" hangingPunct="1"/>
            <a:r>
              <a:rPr lang="en-US" sz="2000" b="1">
                <a:latin typeface="Tahoma" pitchFamily="34" charset="0"/>
              </a:rPr>
              <a:t>Date</a:t>
            </a:r>
            <a:r>
              <a:rPr lang="en-US" sz="2000">
                <a:latin typeface="Tahoma" pitchFamily="34" charset="0"/>
              </a:rPr>
              <a:t>:___________________   </a:t>
            </a:r>
            <a:r>
              <a:rPr lang="en-US" sz="2000" b="1">
                <a:latin typeface="Tahoma" pitchFamily="34" charset="0"/>
              </a:rPr>
              <a:t>Time</a:t>
            </a:r>
            <a:r>
              <a:rPr lang="en-US" sz="2000">
                <a:latin typeface="Tahoma" pitchFamily="34" charset="0"/>
              </a:rPr>
              <a:t>:_________</a:t>
            </a:r>
          </a:p>
          <a:p>
            <a:pPr algn="l" eaLnBrk="1" hangingPunct="1"/>
            <a:r>
              <a:rPr lang="en-US" sz="2000" b="1">
                <a:latin typeface="Tahoma" pitchFamily="34" charset="0"/>
              </a:rPr>
              <a:t>Location</a:t>
            </a:r>
            <a:r>
              <a:rPr lang="en-US" sz="2000">
                <a:latin typeface="Tahoma" pitchFamily="34" charset="0"/>
              </a:rPr>
              <a:t>:</a:t>
            </a:r>
            <a:r>
              <a:rPr lang="en-US" sz="2400">
                <a:latin typeface="Tahoma" pitchFamily="34" charset="0"/>
              </a:rPr>
              <a:t> </a:t>
            </a:r>
            <a:r>
              <a:rPr lang="en-US" sz="1600">
                <a:latin typeface="Tahoma" pitchFamily="34" charset="0"/>
              </a:rPr>
              <a:t>deep well, five points, goat draw</a:t>
            </a:r>
          </a:p>
          <a:p>
            <a:pPr algn="l" eaLnBrk="1" hangingPunct="1"/>
            <a:r>
              <a:rPr lang="en-US" sz="2000" b="1">
                <a:latin typeface="Tahoma" pitchFamily="34" charset="0"/>
              </a:rPr>
              <a:t>Transect:</a:t>
            </a:r>
            <a:r>
              <a:rPr lang="en-US" sz="1600">
                <a:latin typeface="Tahoma" pitchFamily="34" charset="0"/>
              </a:rPr>
              <a:t>  1    2    3  </a:t>
            </a:r>
          </a:p>
          <a:p>
            <a:pPr algn="l" eaLnBrk="1" hangingPunct="1"/>
            <a:r>
              <a:rPr lang="en-US" sz="2000" b="1">
                <a:latin typeface="Tahoma" pitchFamily="34" charset="0"/>
              </a:rPr>
              <a:t>Notes</a:t>
            </a:r>
            <a:r>
              <a:rPr lang="en-US" sz="2000">
                <a:latin typeface="Tahoma" pitchFamily="34" charset="0"/>
              </a:rPr>
              <a:t>:</a:t>
            </a:r>
            <a:r>
              <a:rPr lang="en-US" sz="2400">
                <a:latin typeface="Tahoma" pitchFamily="34" charset="0"/>
              </a:rPr>
              <a:t> </a:t>
            </a:r>
            <a:r>
              <a:rPr lang="en-US" sz="2000">
                <a:latin typeface="Tahoma" pitchFamily="34" charset="0"/>
              </a:rPr>
              <a:t>_________________________________________</a:t>
            </a:r>
          </a:p>
          <a:p>
            <a:pPr algn="l" eaLnBrk="1" hangingPunct="1"/>
            <a:endParaRPr lang="en-US" sz="2000">
              <a:latin typeface="Tahoma" pitchFamily="34" charset="0"/>
            </a:endParaRPr>
          </a:p>
        </p:txBody>
      </p:sp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838200" y="4953000"/>
            <a:ext cx="6303963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sz="1600">
                <a:latin typeface="Tahoma" pitchFamily="34" charset="0"/>
              </a:rPr>
              <a:t>P/G = perennating or germinating		M = dispersing</a:t>
            </a:r>
          </a:p>
          <a:p>
            <a:pPr algn="l" eaLnBrk="1" hangingPunct="1"/>
            <a:r>
              <a:rPr lang="en-US" sz="1600">
                <a:latin typeface="Tahoma" pitchFamily="34" charset="0"/>
              </a:rPr>
              <a:t>V = vegetating				S = senescing</a:t>
            </a:r>
          </a:p>
          <a:p>
            <a:pPr algn="l" eaLnBrk="1" hangingPunct="1"/>
            <a:r>
              <a:rPr lang="en-US" sz="1600">
                <a:latin typeface="Tahoma" pitchFamily="34" charset="0"/>
              </a:rPr>
              <a:t>B = budding				D = dead</a:t>
            </a:r>
          </a:p>
          <a:p>
            <a:pPr algn="l" eaLnBrk="1" hangingPunct="1"/>
            <a:r>
              <a:rPr lang="en-US" sz="1600">
                <a:latin typeface="Tahoma" pitchFamily="34" charset="0"/>
              </a:rPr>
              <a:t>FL = flowering				NP = not present</a:t>
            </a:r>
          </a:p>
          <a:p>
            <a:pPr algn="l" eaLnBrk="1" hangingPunct="1"/>
            <a:r>
              <a:rPr lang="en-US" sz="1600">
                <a:latin typeface="Tahoma" pitchFamily="34" charset="0"/>
              </a:rPr>
              <a:t>FR = fruiting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/>
          </p:cNvSpPr>
          <p:nvPr/>
        </p:nvSpPr>
        <p:spPr bwMode="auto">
          <a:xfrm>
            <a:off x="1066800" y="381000"/>
            <a:ext cx="7024688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/>
            <a:endParaRPr lang="en-US" sz="3600">
              <a:solidFill>
                <a:srgbClr val="4A6300"/>
              </a:solidFill>
              <a:latin typeface="Century Gothic" pitchFamily="34" charset="0"/>
            </a:endParaRPr>
          </a:p>
        </p:txBody>
      </p:sp>
      <p:grpSp>
        <p:nvGrpSpPr>
          <p:cNvPr id="38915" name="Group 31"/>
          <p:cNvGrpSpPr>
            <a:grpSpLocks/>
          </p:cNvGrpSpPr>
          <p:nvPr/>
        </p:nvGrpSpPr>
        <p:grpSpPr bwMode="auto">
          <a:xfrm>
            <a:off x="914400" y="1905000"/>
            <a:ext cx="2860675" cy="2514600"/>
            <a:chOff x="576" y="1200"/>
            <a:chExt cx="1802" cy="1584"/>
          </a:xfrm>
        </p:grpSpPr>
        <p:sp>
          <p:nvSpPr>
            <p:cNvPr id="38969" name="Oval 4"/>
            <p:cNvSpPr>
              <a:spLocks noChangeArrowheads="1"/>
            </p:cNvSpPr>
            <p:nvPr/>
          </p:nvSpPr>
          <p:spPr bwMode="auto">
            <a:xfrm>
              <a:off x="1008" y="1584"/>
              <a:ext cx="672" cy="672"/>
            </a:xfrm>
            <a:prstGeom prst="ellipse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Web 1</a:t>
              </a:r>
            </a:p>
          </p:txBody>
        </p:sp>
        <p:grpSp>
          <p:nvGrpSpPr>
            <p:cNvPr id="38970" name="Group 10"/>
            <p:cNvGrpSpPr>
              <a:grpSpLocks/>
            </p:cNvGrpSpPr>
            <p:nvPr/>
          </p:nvGrpSpPr>
          <p:grpSpPr bwMode="auto">
            <a:xfrm>
              <a:off x="1152" y="1200"/>
              <a:ext cx="336" cy="336"/>
              <a:chOff x="1104" y="1248"/>
              <a:chExt cx="336" cy="336"/>
            </a:xfrm>
          </p:grpSpPr>
          <p:sp>
            <p:nvSpPr>
              <p:cNvPr id="38991" name="Rectangle 5"/>
              <p:cNvSpPr>
                <a:spLocks noChangeArrowheads="1"/>
              </p:cNvSpPr>
              <p:nvPr/>
            </p:nvSpPr>
            <p:spPr bwMode="auto">
              <a:xfrm>
                <a:off x="1104" y="1248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>
                    <a:solidFill>
                      <a:srgbClr val="44473D"/>
                    </a:solidFill>
                  </a:rPr>
                  <a:t>1</a:t>
                </a:r>
              </a:p>
            </p:txBody>
          </p:sp>
          <p:sp>
            <p:nvSpPr>
              <p:cNvPr id="38992" name="Rectangle 7"/>
              <p:cNvSpPr>
                <a:spLocks noChangeArrowheads="1"/>
              </p:cNvSpPr>
              <p:nvPr/>
            </p:nvSpPr>
            <p:spPr bwMode="auto">
              <a:xfrm>
                <a:off x="1296" y="1248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>
                    <a:solidFill>
                      <a:srgbClr val="44473D"/>
                    </a:solidFill>
                  </a:rPr>
                  <a:t>2</a:t>
                </a:r>
              </a:p>
            </p:txBody>
          </p:sp>
          <p:sp>
            <p:nvSpPr>
              <p:cNvPr id="38993" name="Rectangle 8"/>
              <p:cNvSpPr>
                <a:spLocks noChangeArrowheads="1"/>
              </p:cNvSpPr>
              <p:nvPr/>
            </p:nvSpPr>
            <p:spPr bwMode="auto">
              <a:xfrm>
                <a:off x="1104" y="1440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>
                    <a:solidFill>
                      <a:srgbClr val="44473D"/>
                    </a:solidFill>
                  </a:rPr>
                  <a:t>3</a:t>
                </a:r>
              </a:p>
            </p:txBody>
          </p:sp>
          <p:sp>
            <p:nvSpPr>
              <p:cNvPr id="38994" name="Rectangle 9"/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r>
                  <a:rPr lang="en-US">
                    <a:solidFill>
                      <a:srgbClr val="44473D"/>
                    </a:solidFill>
                  </a:rPr>
                  <a:t>4</a:t>
                </a:r>
              </a:p>
            </p:txBody>
          </p:sp>
        </p:grpSp>
        <p:grpSp>
          <p:nvGrpSpPr>
            <p:cNvPr id="38971" name="Group 11"/>
            <p:cNvGrpSpPr>
              <a:grpSpLocks/>
            </p:cNvGrpSpPr>
            <p:nvPr/>
          </p:nvGrpSpPr>
          <p:grpSpPr bwMode="auto">
            <a:xfrm>
              <a:off x="576" y="1728"/>
              <a:ext cx="336" cy="336"/>
              <a:chOff x="1104" y="1248"/>
              <a:chExt cx="336" cy="336"/>
            </a:xfrm>
          </p:grpSpPr>
          <p:sp>
            <p:nvSpPr>
              <p:cNvPr id="38987" name="Rectangle 12"/>
              <p:cNvSpPr>
                <a:spLocks noChangeArrowheads="1"/>
              </p:cNvSpPr>
              <p:nvPr/>
            </p:nvSpPr>
            <p:spPr bwMode="auto">
              <a:xfrm>
                <a:off x="1104" y="1248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  <p:sp>
            <p:nvSpPr>
              <p:cNvPr id="38988" name="Rectangle 13"/>
              <p:cNvSpPr>
                <a:spLocks noChangeArrowheads="1"/>
              </p:cNvSpPr>
              <p:nvPr/>
            </p:nvSpPr>
            <p:spPr bwMode="auto">
              <a:xfrm>
                <a:off x="1296" y="1248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  <p:sp>
            <p:nvSpPr>
              <p:cNvPr id="38989" name="Rectangle 14"/>
              <p:cNvSpPr>
                <a:spLocks noChangeArrowheads="1"/>
              </p:cNvSpPr>
              <p:nvPr/>
            </p:nvSpPr>
            <p:spPr bwMode="auto">
              <a:xfrm>
                <a:off x="1104" y="1440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  <p:sp>
            <p:nvSpPr>
              <p:cNvPr id="38990" name="Rectangle 15"/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</p:grpSp>
        <p:grpSp>
          <p:nvGrpSpPr>
            <p:cNvPr id="38972" name="Group 16"/>
            <p:cNvGrpSpPr>
              <a:grpSpLocks/>
            </p:cNvGrpSpPr>
            <p:nvPr/>
          </p:nvGrpSpPr>
          <p:grpSpPr bwMode="auto">
            <a:xfrm>
              <a:off x="1200" y="2352"/>
              <a:ext cx="336" cy="336"/>
              <a:chOff x="1104" y="1248"/>
              <a:chExt cx="336" cy="336"/>
            </a:xfrm>
          </p:grpSpPr>
          <p:sp>
            <p:nvSpPr>
              <p:cNvPr id="38983" name="Rectangle 17"/>
              <p:cNvSpPr>
                <a:spLocks noChangeArrowheads="1"/>
              </p:cNvSpPr>
              <p:nvPr/>
            </p:nvSpPr>
            <p:spPr bwMode="auto">
              <a:xfrm>
                <a:off x="1104" y="1248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  <p:sp>
            <p:nvSpPr>
              <p:cNvPr id="38984" name="Rectangle 18"/>
              <p:cNvSpPr>
                <a:spLocks noChangeArrowheads="1"/>
              </p:cNvSpPr>
              <p:nvPr/>
            </p:nvSpPr>
            <p:spPr bwMode="auto">
              <a:xfrm>
                <a:off x="1296" y="1248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  <p:sp>
            <p:nvSpPr>
              <p:cNvPr id="38985" name="Rectangle 19"/>
              <p:cNvSpPr>
                <a:spLocks noChangeArrowheads="1"/>
              </p:cNvSpPr>
              <p:nvPr/>
            </p:nvSpPr>
            <p:spPr bwMode="auto">
              <a:xfrm>
                <a:off x="1104" y="1440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  <p:sp>
            <p:nvSpPr>
              <p:cNvPr id="38986" name="Rectangle 20"/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</p:grpSp>
        <p:grpSp>
          <p:nvGrpSpPr>
            <p:cNvPr id="38973" name="Group 21"/>
            <p:cNvGrpSpPr>
              <a:grpSpLocks/>
            </p:cNvGrpSpPr>
            <p:nvPr/>
          </p:nvGrpSpPr>
          <p:grpSpPr bwMode="auto">
            <a:xfrm>
              <a:off x="1776" y="1728"/>
              <a:ext cx="336" cy="336"/>
              <a:chOff x="1104" y="1248"/>
              <a:chExt cx="336" cy="336"/>
            </a:xfrm>
          </p:grpSpPr>
          <p:sp>
            <p:nvSpPr>
              <p:cNvPr id="38979" name="Rectangle 22"/>
              <p:cNvSpPr>
                <a:spLocks noChangeArrowheads="1"/>
              </p:cNvSpPr>
              <p:nvPr/>
            </p:nvSpPr>
            <p:spPr bwMode="auto">
              <a:xfrm>
                <a:off x="1104" y="1248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  <p:sp>
            <p:nvSpPr>
              <p:cNvPr id="38980" name="Rectangle 23"/>
              <p:cNvSpPr>
                <a:spLocks noChangeArrowheads="1"/>
              </p:cNvSpPr>
              <p:nvPr/>
            </p:nvSpPr>
            <p:spPr bwMode="auto">
              <a:xfrm>
                <a:off x="1296" y="1248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  <p:sp>
            <p:nvSpPr>
              <p:cNvPr id="38981" name="Rectangle 24"/>
              <p:cNvSpPr>
                <a:spLocks noChangeArrowheads="1"/>
              </p:cNvSpPr>
              <p:nvPr/>
            </p:nvSpPr>
            <p:spPr bwMode="auto">
              <a:xfrm>
                <a:off x="1104" y="1440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  <p:sp>
            <p:nvSpPr>
              <p:cNvPr id="38982" name="Rectangle 25"/>
              <p:cNvSpPr>
                <a:spLocks noChangeArrowheads="1"/>
              </p:cNvSpPr>
              <p:nvPr/>
            </p:nvSpPr>
            <p:spPr bwMode="auto">
              <a:xfrm>
                <a:off x="1296" y="1440"/>
                <a:ext cx="144" cy="144"/>
              </a:xfrm>
              <a:prstGeom prst="rect">
                <a:avLst/>
              </a:prstGeom>
              <a:solidFill>
                <a:schemeClr val="accent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l"/>
                <a:endParaRPr lang="en-US"/>
              </a:p>
            </p:txBody>
          </p:sp>
        </p:grpSp>
        <p:sp>
          <p:nvSpPr>
            <p:cNvPr id="38974" name="AutoShape 26"/>
            <p:cNvSpPr>
              <a:spLocks/>
            </p:cNvSpPr>
            <p:nvPr/>
          </p:nvSpPr>
          <p:spPr bwMode="auto">
            <a:xfrm>
              <a:off x="1008" y="2304"/>
              <a:ext cx="96" cy="48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75" name="Text Box 27"/>
            <p:cNvSpPr txBox="1">
              <a:spLocks noChangeArrowheads="1"/>
            </p:cNvSpPr>
            <p:nvPr/>
          </p:nvSpPr>
          <p:spPr bwMode="auto">
            <a:xfrm>
              <a:off x="576" y="2448"/>
              <a:ext cx="38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 eaLnBrk="1" hangingPunct="1">
                <a:spcBef>
                  <a:spcPct val="50000"/>
                </a:spcBef>
              </a:pPr>
              <a:r>
                <a:rPr lang="en-US"/>
                <a:t>Plot</a:t>
              </a:r>
            </a:p>
          </p:txBody>
        </p:sp>
        <p:sp>
          <p:nvSpPr>
            <p:cNvPr id="252958" name="Line 28"/>
            <p:cNvSpPr>
              <a:spLocks noChangeShapeType="1"/>
            </p:cNvSpPr>
            <p:nvPr/>
          </p:nvSpPr>
          <p:spPr bwMode="auto">
            <a:xfrm>
              <a:off x="1488" y="1248"/>
              <a:ext cx="192" cy="144"/>
            </a:xfrm>
            <a:prstGeom prst="line">
              <a:avLst/>
            </a:prstGeom>
            <a:ln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38977" name="Line 29"/>
            <p:cNvSpPr>
              <a:spLocks noChangeShapeType="1"/>
            </p:cNvSpPr>
            <p:nvPr/>
          </p:nvSpPr>
          <p:spPr bwMode="auto">
            <a:xfrm flipV="1">
              <a:off x="1488" y="1392"/>
              <a:ext cx="192" cy="4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978" name="Text Box 30"/>
            <p:cNvSpPr txBox="1">
              <a:spLocks noChangeArrowheads="1"/>
            </p:cNvSpPr>
            <p:nvPr/>
          </p:nvSpPr>
          <p:spPr bwMode="auto">
            <a:xfrm>
              <a:off x="1670" y="1223"/>
              <a:ext cx="7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l" eaLnBrk="1" hangingPunct="1"/>
              <a:r>
                <a:rPr lang="en-US">
                  <a:solidFill>
                    <a:schemeClr val="bg1"/>
                  </a:solidFill>
                </a:rPr>
                <a:t>Quadrats</a:t>
              </a:r>
            </a:p>
          </p:txBody>
        </p:sp>
      </p:grpSp>
      <p:grpSp>
        <p:nvGrpSpPr>
          <p:cNvPr id="38916" name="Group 32"/>
          <p:cNvGrpSpPr>
            <a:grpSpLocks/>
          </p:cNvGrpSpPr>
          <p:nvPr/>
        </p:nvGrpSpPr>
        <p:grpSpPr bwMode="auto">
          <a:xfrm>
            <a:off x="1828800" y="1905000"/>
            <a:ext cx="533400" cy="533400"/>
            <a:chOff x="1104" y="1248"/>
            <a:chExt cx="336" cy="336"/>
          </a:xfrm>
        </p:grpSpPr>
        <p:sp>
          <p:nvSpPr>
            <p:cNvPr id="38965" name="Rectangle 33"/>
            <p:cNvSpPr>
              <a:spLocks noChangeArrowheads="1"/>
            </p:cNvSpPr>
            <p:nvPr/>
          </p:nvSpPr>
          <p:spPr bwMode="auto">
            <a:xfrm>
              <a:off x="1104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66" name="Rectangle 34"/>
            <p:cNvSpPr>
              <a:spLocks noChangeArrowheads="1"/>
            </p:cNvSpPr>
            <p:nvPr/>
          </p:nvSpPr>
          <p:spPr bwMode="auto">
            <a:xfrm>
              <a:off x="1296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67" name="Rectangle 35"/>
            <p:cNvSpPr>
              <a:spLocks noChangeArrowheads="1"/>
            </p:cNvSpPr>
            <p:nvPr/>
          </p:nvSpPr>
          <p:spPr bwMode="auto">
            <a:xfrm>
              <a:off x="1104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68" name="Rectangle 36"/>
            <p:cNvSpPr>
              <a:spLocks noChangeArrowheads="1"/>
            </p:cNvSpPr>
            <p:nvPr/>
          </p:nvSpPr>
          <p:spPr bwMode="auto">
            <a:xfrm>
              <a:off x="1296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</p:grpSp>
      <p:sp>
        <p:nvSpPr>
          <p:cNvPr id="38917" name="Oval 43"/>
          <p:cNvSpPr>
            <a:spLocks noChangeArrowheads="1"/>
          </p:cNvSpPr>
          <p:nvPr/>
        </p:nvSpPr>
        <p:spPr bwMode="auto">
          <a:xfrm>
            <a:off x="5562600" y="4038600"/>
            <a:ext cx="1066800" cy="1066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Web 3</a:t>
            </a:r>
          </a:p>
        </p:txBody>
      </p:sp>
      <p:grpSp>
        <p:nvGrpSpPr>
          <p:cNvPr id="38918" name="Group 44"/>
          <p:cNvGrpSpPr>
            <a:grpSpLocks/>
          </p:cNvGrpSpPr>
          <p:nvPr/>
        </p:nvGrpSpPr>
        <p:grpSpPr bwMode="auto">
          <a:xfrm>
            <a:off x="5791200" y="3429000"/>
            <a:ext cx="533400" cy="533400"/>
            <a:chOff x="1104" y="1248"/>
            <a:chExt cx="336" cy="336"/>
          </a:xfrm>
        </p:grpSpPr>
        <p:sp>
          <p:nvSpPr>
            <p:cNvPr id="38961" name="Rectangle 45"/>
            <p:cNvSpPr>
              <a:spLocks noChangeArrowheads="1"/>
            </p:cNvSpPr>
            <p:nvPr/>
          </p:nvSpPr>
          <p:spPr bwMode="auto">
            <a:xfrm>
              <a:off x="1104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8962" name="Rectangle 46"/>
            <p:cNvSpPr>
              <a:spLocks noChangeArrowheads="1"/>
            </p:cNvSpPr>
            <p:nvPr/>
          </p:nvSpPr>
          <p:spPr bwMode="auto">
            <a:xfrm>
              <a:off x="1296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38963" name="Rectangle 47"/>
            <p:cNvSpPr>
              <a:spLocks noChangeArrowheads="1"/>
            </p:cNvSpPr>
            <p:nvPr/>
          </p:nvSpPr>
          <p:spPr bwMode="auto">
            <a:xfrm>
              <a:off x="1104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8964" name="Rectangle 48"/>
            <p:cNvSpPr>
              <a:spLocks noChangeArrowheads="1"/>
            </p:cNvSpPr>
            <p:nvPr/>
          </p:nvSpPr>
          <p:spPr bwMode="auto">
            <a:xfrm>
              <a:off x="1296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4</a:t>
              </a:r>
            </a:p>
          </p:txBody>
        </p:sp>
      </p:grpSp>
      <p:grpSp>
        <p:nvGrpSpPr>
          <p:cNvPr id="38919" name="Group 49"/>
          <p:cNvGrpSpPr>
            <a:grpSpLocks/>
          </p:cNvGrpSpPr>
          <p:nvPr/>
        </p:nvGrpSpPr>
        <p:grpSpPr bwMode="auto">
          <a:xfrm>
            <a:off x="4876800" y="4267200"/>
            <a:ext cx="533400" cy="533400"/>
            <a:chOff x="1104" y="1248"/>
            <a:chExt cx="336" cy="336"/>
          </a:xfrm>
        </p:grpSpPr>
        <p:sp>
          <p:nvSpPr>
            <p:cNvPr id="38957" name="Rectangle 50"/>
            <p:cNvSpPr>
              <a:spLocks noChangeArrowheads="1"/>
            </p:cNvSpPr>
            <p:nvPr/>
          </p:nvSpPr>
          <p:spPr bwMode="auto">
            <a:xfrm>
              <a:off x="1104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58" name="Rectangle 51"/>
            <p:cNvSpPr>
              <a:spLocks noChangeArrowheads="1"/>
            </p:cNvSpPr>
            <p:nvPr/>
          </p:nvSpPr>
          <p:spPr bwMode="auto">
            <a:xfrm>
              <a:off x="1296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59" name="Rectangle 52"/>
            <p:cNvSpPr>
              <a:spLocks noChangeArrowheads="1"/>
            </p:cNvSpPr>
            <p:nvPr/>
          </p:nvSpPr>
          <p:spPr bwMode="auto">
            <a:xfrm>
              <a:off x="1104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60" name="Rectangle 53"/>
            <p:cNvSpPr>
              <a:spLocks noChangeArrowheads="1"/>
            </p:cNvSpPr>
            <p:nvPr/>
          </p:nvSpPr>
          <p:spPr bwMode="auto">
            <a:xfrm>
              <a:off x="1296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</p:grpSp>
      <p:grpSp>
        <p:nvGrpSpPr>
          <p:cNvPr id="38920" name="Group 54"/>
          <p:cNvGrpSpPr>
            <a:grpSpLocks/>
          </p:cNvGrpSpPr>
          <p:nvPr/>
        </p:nvGrpSpPr>
        <p:grpSpPr bwMode="auto">
          <a:xfrm>
            <a:off x="5867400" y="5257800"/>
            <a:ext cx="533400" cy="533400"/>
            <a:chOff x="1104" y="1248"/>
            <a:chExt cx="336" cy="336"/>
          </a:xfrm>
        </p:grpSpPr>
        <p:sp>
          <p:nvSpPr>
            <p:cNvPr id="38953" name="Rectangle 55"/>
            <p:cNvSpPr>
              <a:spLocks noChangeArrowheads="1"/>
            </p:cNvSpPr>
            <p:nvPr/>
          </p:nvSpPr>
          <p:spPr bwMode="auto">
            <a:xfrm>
              <a:off x="1104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54" name="Rectangle 56"/>
            <p:cNvSpPr>
              <a:spLocks noChangeArrowheads="1"/>
            </p:cNvSpPr>
            <p:nvPr/>
          </p:nvSpPr>
          <p:spPr bwMode="auto">
            <a:xfrm>
              <a:off x="1296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55" name="Rectangle 57"/>
            <p:cNvSpPr>
              <a:spLocks noChangeArrowheads="1"/>
            </p:cNvSpPr>
            <p:nvPr/>
          </p:nvSpPr>
          <p:spPr bwMode="auto">
            <a:xfrm>
              <a:off x="1104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56" name="Rectangle 58"/>
            <p:cNvSpPr>
              <a:spLocks noChangeArrowheads="1"/>
            </p:cNvSpPr>
            <p:nvPr/>
          </p:nvSpPr>
          <p:spPr bwMode="auto">
            <a:xfrm>
              <a:off x="1296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</p:grpSp>
      <p:grpSp>
        <p:nvGrpSpPr>
          <p:cNvPr id="38921" name="Group 59"/>
          <p:cNvGrpSpPr>
            <a:grpSpLocks/>
          </p:cNvGrpSpPr>
          <p:nvPr/>
        </p:nvGrpSpPr>
        <p:grpSpPr bwMode="auto">
          <a:xfrm>
            <a:off x="6781800" y="4267200"/>
            <a:ext cx="533400" cy="533400"/>
            <a:chOff x="1104" y="1248"/>
            <a:chExt cx="336" cy="336"/>
          </a:xfrm>
        </p:grpSpPr>
        <p:sp>
          <p:nvSpPr>
            <p:cNvPr id="38949" name="Rectangle 60"/>
            <p:cNvSpPr>
              <a:spLocks noChangeArrowheads="1"/>
            </p:cNvSpPr>
            <p:nvPr/>
          </p:nvSpPr>
          <p:spPr bwMode="auto">
            <a:xfrm>
              <a:off x="1104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50" name="Rectangle 61"/>
            <p:cNvSpPr>
              <a:spLocks noChangeArrowheads="1"/>
            </p:cNvSpPr>
            <p:nvPr/>
          </p:nvSpPr>
          <p:spPr bwMode="auto">
            <a:xfrm>
              <a:off x="1296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51" name="Rectangle 62"/>
            <p:cNvSpPr>
              <a:spLocks noChangeArrowheads="1"/>
            </p:cNvSpPr>
            <p:nvPr/>
          </p:nvSpPr>
          <p:spPr bwMode="auto">
            <a:xfrm>
              <a:off x="1104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52" name="Rectangle 63"/>
            <p:cNvSpPr>
              <a:spLocks noChangeArrowheads="1"/>
            </p:cNvSpPr>
            <p:nvPr/>
          </p:nvSpPr>
          <p:spPr bwMode="auto">
            <a:xfrm>
              <a:off x="1296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</p:grpSp>
      <p:sp>
        <p:nvSpPr>
          <p:cNvPr id="38922" name="Oval 70"/>
          <p:cNvSpPr>
            <a:spLocks noChangeArrowheads="1"/>
          </p:cNvSpPr>
          <p:nvPr/>
        </p:nvSpPr>
        <p:spPr bwMode="auto">
          <a:xfrm>
            <a:off x="4343400" y="2133600"/>
            <a:ext cx="1066800" cy="10668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n-US"/>
              <a:t>Web 2</a:t>
            </a:r>
          </a:p>
        </p:txBody>
      </p:sp>
      <p:grpSp>
        <p:nvGrpSpPr>
          <p:cNvPr id="38923" name="Group 71"/>
          <p:cNvGrpSpPr>
            <a:grpSpLocks/>
          </p:cNvGrpSpPr>
          <p:nvPr/>
        </p:nvGrpSpPr>
        <p:grpSpPr bwMode="auto">
          <a:xfrm>
            <a:off x="4572000" y="1524000"/>
            <a:ext cx="533400" cy="533400"/>
            <a:chOff x="1104" y="1248"/>
            <a:chExt cx="336" cy="336"/>
          </a:xfrm>
        </p:grpSpPr>
        <p:sp>
          <p:nvSpPr>
            <p:cNvPr id="38945" name="Rectangle 72"/>
            <p:cNvSpPr>
              <a:spLocks noChangeArrowheads="1"/>
            </p:cNvSpPr>
            <p:nvPr/>
          </p:nvSpPr>
          <p:spPr bwMode="auto">
            <a:xfrm>
              <a:off x="1104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1</a:t>
              </a:r>
            </a:p>
          </p:txBody>
        </p:sp>
        <p:sp>
          <p:nvSpPr>
            <p:cNvPr id="38946" name="Rectangle 73"/>
            <p:cNvSpPr>
              <a:spLocks noChangeArrowheads="1"/>
            </p:cNvSpPr>
            <p:nvPr/>
          </p:nvSpPr>
          <p:spPr bwMode="auto">
            <a:xfrm>
              <a:off x="1296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2</a:t>
              </a:r>
            </a:p>
          </p:txBody>
        </p:sp>
        <p:sp>
          <p:nvSpPr>
            <p:cNvPr id="38947" name="Rectangle 74"/>
            <p:cNvSpPr>
              <a:spLocks noChangeArrowheads="1"/>
            </p:cNvSpPr>
            <p:nvPr/>
          </p:nvSpPr>
          <p:spPr bwMode="auto">
            <a:xfrm>
              <a:off x="1104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3</a:t>
              </a:r>
            </a:p>
          </p:txBody>
        </p:sp>
        <p:sp>
          <p:nvSpPr>
            <p:cNvPr id="38948" name="Rectangle 75"/>
            <p:cNvSpPr>
              <a:spLocks noChangeArrowheads="1"/>
            </p:cNvSpPr>
            <p:nvPr/>
          </p:nvSpPr>
          <p:spPr bwMode="auto">
            <a:xfrm>
              <a:off x="1296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/>
                <a:t>4</a:t>
              </a:r>
            </a:p>
          </p:txBody>
        </p:sp>
      </p:grpSp>
      <p:grpSp>
        <p:nvGrpSpPr>
          <p:cNvPr id="38924" name="Group 76"/>
          <p:cNvGrpSpPr>
            <a:grpSpLocks/>
          </p:cNvGrpSpPr>
          <p:nvPr/>
        </p:nvGrpSpPr>
        <p:grpSpPr bwMode="auto">
          <a:xfrm>
            <a:off x="3657600" y="2362200"/>
            <a:ext cx="533400" cy="533400"/>
            <a:chOff x="1104" y="1248"/>
            <a:chExt cx="336" cy="336"/>
          </a:xfrm>
        </p:grpSpPr>
        <p:sp>
          <p:nvSpPr>
            <p:cNvPr id="38941" name="Rectangle 77"/>
            <p:cNvSpPr>
              <a:spLocks noChangeArrowheads="1"/>
            </p:cNvSpPr>
            <p:nvPr/>
          </p:nvSpPr>
          <p:spPr bwMode="auto">
            <a:xfrm>
              <a:off x="1104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42" name="Rectangle 78"/>
            <p:cNvSpPr>
              <a:spLocks noChangeArrowheads="1"/>
            </p:cNvSpPr>
            <p:nvPr/>
          </p:nvSpPr>
          <p:spPr bwMode="auto">
            <a:xfrm>
              <a:off x="1296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43" name="Rectangle 79"/>
            <p:cNvSpPr>
              <a:spLocks noChangeArrowheads="1"/>
            </p:cNvSpPr>
            <p:nvPr/>
          </p:nvSpPr>
          <p:spPr bwMode="auto">
            <a:xfrm>
              <a:off x="1104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44" name="Rectangle 80"/>
            <p:cNvSpPr>
              <a:spLocks noChangeArrowheads="1"/>
            </p:cNvSpPr>
            <p:nvPr/>
          </p:nvSpPr>
          <p:spPr bwMode="auto">
            <a:xfrm>
              <a:off x="1296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</p:grpSp>
      <p:grpSp>
        <p:nvGrpSpPr>
          <p:cNvPr id="38925" name="Group 81"/>
          <p:cNvGrpSpPr>
            <a:grpSpLocks/>
          </p:cNvGrpSpPr>
          <p:nvPr/>
        </p:nvGrpSpPr>
        <p:grpSpPr bwMode="auto">
          <a:xfrm>
            <a:off x="4648200" y="3352800"/>
            <a:ext cx="533400" cy="533400"/>
            <a:chOff x="1104" y="1248"/>
            <a:chExt cx="336" cy="336"/>
          </a:xfrm>
        </p:grpSpPr>
        <p:sp>
          <p:nvSpPr>
            <p:cNvPr id="38937" name="Rectangle 82"/>
            <p:cNvSpPr>
              <a:spLocks noChangeArrowheads="1"/>
            </p:cNvSpPr>
            <p:nvPr/>
          </p:nvSpPr>
          <p:spPr bwMode="auto">
            <a:xfrm>
              <a:off x="1104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38" name="Rectangle 83"/>
            <p:cNvSpPr>
              <a:spLocks noChangeArrowheads="1"/>
            </p:cNvSpPr>
            <p:nvPr/>
          </p:nvSpPr>
          <p:spPr bwMode="auto">
            <a:xfrm>
              <a:off x="1296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39" name="Rectangle 84"/>
            <p:cNvSpPr>
              <a:spLocks noChangeArrowheads="1"/>
            </p:cNvSpPr>
            <p:nvPr/>
          </p:nvSpPr>
          <p:spPr bwMode="auto">
            <a:xfrm>
              <a:off x="1104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40" name="Rectangle 85"/>
            <p:cNvSpPr>
              <a:spLocks noChangeArrowheads="1"/>
            </p:cNvSpPr>
            <p:nvPr/>
          </p:nvSpPr>
          <p:spPr bwMode="auto">
            <a:xfrm>
              <a:off x="1296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</p:grpSp>
      <p:grpSp>
        <p:nvGrpSpPr>
          <p:cNvPr id="38926" name="Group 86"/>
          <p:cNvGrpSpPr>
            <a:grpSpLocks/>
          </p:cNvGrpSpPr>
          <p:nvPr/>
        </p:nvGrpSpPr>
        <p:grpSpPr bwMode="auto">
          <a:xfrm>
            <a:off x="5562600" y="2362200"/>
            <a:ext cx="533400" cy="533400"/>
            <a:chOff x="1104" y="1248"/>
            <a:chExt cx="336" cy="336"/>
          </a:xfrm>
        </p:grpSpPr>
        <p:sp>
          <p:nvSpPr>
            <p:cNvPr id="38933" name="Rectangle 87"/>
            <p:cNvSpPr>
              <a:spLocks noChangeArrowheads="1"/>
            </p:cNvSpPr>
            <p:nvPr/>
          </p:nvSpPr>
          <p:spPr bwMode="auto">
            <a:xfrm>
              <a:off x="1104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34" name="Rectangle 88"/>
            <p:cNvSpPr>
              <a:spLocks noChangeArrowheads="1"/>
            </p:cNvSpPr>
            <p:nvPr/>
          </p:nvSpPr>
          <p:spPr bwMode="auto">
            <a:xfrm>
              <a:off x="1296" y="1248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35" name="Rectangle 89"/>
            <p:cNvSpPr>
              <a:spLocks noChangeArrowheads="1"/>
            </p:cNvSpPr>
            <p:nvPr/>
          </p:nvSpPr>
          <p:spPr bwMode="auto">
            <a:xfrm>
              <a:off x="1104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  <p:sp>
          <p:nvSpPr>
            <p:cNvPr id="38936" name="Rectangle 90"/>
            <p:cNvSpPr>
              <a:spLocks noChangeArrowheads="1"/>
            </p:cNvSpPr>
            <p:nvPr/>
          </p:nvSpPr>
          <p:spPr bwMode="auto">
            <a:xfrm>
              <a:off x="1296" y="1440"/>
              <a:ext cx="144" cy="144"/>
            </a:xfrm>
            <a:prstGeom prst="rect">
              <a:avLst/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/>
              <a:endParaRPr lang="en-US"/>
            </a:p>
          </p:txBody>
        </p:sp>
      </p:grpSp>
      <p:sp>
        <p:nvSpPr>
          <p:cNvPr id="38927" name="Text Box 96"/>
          <p:cNvSpPr txBox="1">
            <a:spLocks noChangeArrowheads="1"/>
          </p:cNvSpPr>
          <p:nvPr/>
        </p:nvSpPr>
        <p:spPr bwMode="auto">
          <a:xfrm>
            <a:off x="457200" y="4953000"/>
            <a:ext cx="32766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</a:rPr>
              <a:t>This study design is replicated at 3 sites: Deep Well, Five Points, and Goat Draw  </a:t>
            </a:r>
          </a:p>
        </p:txBody>
      </p:sp>
      <p:sp>
        <p:nvSpPr>
          <p:cNvPr id="38928" name="Text Box 97"/>
          <p:cNvSpPr txBox="1">
            <a:spLocks noChangeArrowheads="1"/>
          </p:cNvSpPr>
          <p:nvPr/>
        </p:nvSpPr>
        <p:spPr bwMode="auto">
          <a:xfrm>
            <a:off x="1981200" y="1524000"/>
            <a:ext cx="228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/>
              <a:t>N</a:t>
            </a:r>
          </a:p>
        </p:txBody>
      </p:sp>
      <p:sp>
        <p:nvSpPr>
          <p:cNvPr id="38929" name="Text Box 98"/>
          <p:cNvSpPr txBox="1">
            <a:spLocks noChangeArrowheads="1"/>
          </p:cNvSpPr>
          <p:nvPr/>
        </p:nvSpPr>
        <p:spPr bwMode="auto">
          <a:xfrm>
            <a:off x="1981200" y="4419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/>
              <a:t>S</a:t>
            </a:r>
          </a:p>
        </p:txBody>
      </p:sp>
      <p:sp>
        <p:nvSpPr>
          <p:cNvPr id="38930" name="Text Box 99"/>
          <p:cNvSpPr txBox="1">
            <a:spLocks noChangeArrowheads="1"/>
          </p:cNvSpPr>
          <p:nvPr/>
        </p:nvSpPr>
        <p:spPr bwMode="auto">
          <a:xfrm>
            <a:off x="457200" y="28956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/>
              <a:t>E</a:t>
            </a:r>
          </a:p>
        </p:txBody>
      </p:sp>
      <p:sp>
        <p:nvSpPr>
          <p:cNvPr id="38931" name="Text Box 100"/>
          <p:cNvSpPr txBox="1">
            <a:spLocks noChangeArrowheads="1"/>
          </p:cNvSpPr>
          <p:nvPr/>
        </p:nvSpPr>
        <p:spPr bwMode="auto">
          <a:xfrm>
            <a:off x="3352800" y="2895600"/>
            <a:ext cx="304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/>
              <a:t>W</a:t>
            </a:r>
          </a:p>
        </p:txBody>
      </p:sp>
      <p:sp>
        <p:nvSpPr>
          <p:cNvPr id="38932" name="Text Box 86"/>
          <p:cNvSpPr txBox="1">
            <a:spLocks noChangeArrowheads="1"/>
          </p:cNvSpPr>
          <p:nvPr/>
        </p:nvSpPr>
        <p:spPr bwMode="auto">
          <a:xfrm>
            <a:off x="1066800" y="457200"/>
            <a:ext cx="6781800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</a:rPr>
              <a:t>Sevilleta</a:t>
            </a:r>
            <a:r>
              <a:rPr lang="en-US" dirty="0">
                <a:solidFill>
                  <a:schemeClr val="bg1"/>
                </a:solidFill>
              </a:rPr>
              <a:t> LTER NPP Study:  At each location, record the percent cover and height of each plant species.   Data are sampled on each quadrat.  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15240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019300" y="44312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66725" y="2831068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400425" y="28575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4"/>
          <p:cNvSpPr txBox="1">
            <a:spLocks noChangeArrowheads="1"/>
          </p:cNvSpPr>
          <p:nvPr/>
        </p:nvSpPr>
        <p:spPr bwMode="auto">
          <a:xfrm>
            <a:off x="685800" y="457200"/>
            <a:ext cx="7772400" cy="493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dirty="0" err="1">
                <a:solidFill>
                  <a:schemeClr val="bg1"/>
                </a:solidFill>
              </a:rPr>
              <a:t>Sevilleta</a:t>
            </a:r>
            <a:r>
              <a:rPr lang="en-US" dirty="0">
                <a:solidFill>
                  <a:schemeClr val="bg1"/>
                </a:solidFill>
              </a:rPr>
              <a:t> LTER NPP Quadrat Cover Measurements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Date: ____________________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Data Collector: ____________________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Site: (circle one)   Deep Well	Goat Draw	Five Points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dirty="0">
                <a:solidFill>
                  <a:schemeClr val="bg1"/>
                </a:solidFill>
              </a:rPr>
              <a:t>Web: (circle one)   1     2      </a:t>
            </a:r>
            <a:r>
              <a:rPr lang="en-US" dirty="0" smtClean="0">
                <a:solidFill>
                  <a:schemeClr val="bg1"/>
                </a:solidFill>
              </a:rPr>
              <a:t>3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dirty="0" smtClean="0">
                <a:solidFill>
                  <a:schemeClr val="bg1"/>
                </a:solidFill>
              </a:rPr>
              <a:t>Plot: (circle one)  N   S   E   W</a:t>
            </a:r>
            <a:endParaRPr lang="en-US" dirty="0">
              <a:solidFill>
                <a:schemeClr val="bg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algn="l" eaLnBrk="1" hangingPunct="1">
              <a:spcBef>
                <a:spcPct val="50000"/>
              </a:spcBef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009951"/>
              </p:ext>
            </p:extLst>
          </p:nvPr>
        </p:nvGraphicFramePr>
        <p:xfrm>
          <a:off x="838200" y="3124200"/>
          <a:ext cx="7240588" cy="2016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147"/>
                <a:gridCol w="1810147"/>
                <a:gridCol w="1810147"/>
                <a:gridCol w="1810147"/>
              </a:tblGrid>
              <a:tr h="504190">
                <a:tc>
                  <a:txBody>
                    <a:bodyPr/>
                    <a:lstStyle/>
                    <a:p>
                      <a:r>
                        <a:rPr lang="en-US" dirty="0" smtClean="0"/>
                        <a:t>Quad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Cover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Height</a:t>
                      </a:r>
                      <a:endParaRPr lang="en-US" dirty="0"/>
                    </a:p>
                  </a:txBody>
                  <a:tcPr/>
                </a:tc>
              </a:tr>
              <a:tr h="5041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0419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0419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QA/QC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Mechanisms designed to prevent introduction of errors in to a dataset</a:t>
            </a:r>
          </a:p>
        </p:txBody>
      </p:sp>
      <p:pic>
        <p:nvPicPr>
          <p:cNvPr id="2458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048000"/>
            <a:ext cx="439420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219200" y="762000"/>
            <a:ext cx="6858000" cy="141763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Loss of data quality can occur at many stages: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2739" name="Rectangle 3"/>
          <p:cNvSpPr>
            <a:spLocks noGrp="1"/>
          </p:cNvSpPr>
          <p:nvPr>
            <p:ph idx="1"/>
          </p:nvPr>
        </p:nvSpPr>
        <p:spPr>
          <a:xfrm>
            <a:off x="990600" y="1905000"/>
            <a:ext cx="6777038" cy="35083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AU" sz="2000" dirty="0" smtClean="0">
                <a:solidFill>
                  <a:srgbClr val="0000FF"/>
                </a:solidFill>
              </a:rPr>
              <a:t>At the time of collection</a:t>
            </a:r>
          </a:p>
          <a:p>
            <a:pPr lvl="1">
              <a:lnSpc>
                <a:spcPct val="80000"/>
              </a:lnSpc>
            </a:pPr>
            <a:r>
              <a:rPr lang="en-US" sz="1800" dirty="0" smtClean="0"/>
              <a:t>Commission:  Incorrect or inaccurate data are entered into a dataset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Misidentifying quad</a:t>
            </a:r>
          </a:p>
          <a:p>
            <a:pPr lvl="2">
              <a:lnSpc>
                <a:spcPct val="80000"/>
              </a:lnSpc>
            </a:pPr>
            <a:r>
              <a:rPr lang="en-US" sz="1800" dirty="0" smtClean="0"/>
              <a:t>Malfunctioning instrumentation</a:t>
            </a:r>
          </a:p>
          <a:p>
            <a:pPr lvl="3">
              <a:lnSpc>
                <a:spcPct val="80000"/>
              </a:lnSpc>
            </a:pPr>
            <a:r>
              <a:rPr lang="en-US" sz="1600" dirty="0" smtClean="0"/>
              <a:t>Sensor drift</a:t>
            </a:r>
          </a:p>
          <a:p>
            <a:pPr lvl="3">
              <a:lnSpc>
                <a:spcPct val="80000"/>
              </a:lnSpc>
            </a:pPr>
            <a:r>
              <a:rPr lang="en-US" sz="1600" dirty="0" smtClean="0"/>
              <a:t>Low batteries</a:t>
            </a:r>
          </a:p>
          <a:p>
            <a:pPr lvl="3">
              <a:lnSpc>
                <a:spcPct val="80000"/>
              </a:lnSpc>
            </a:pPr>
            <a:r>
              <a:rPr lang="en-US" sz="1600" dirty="0" smtClean="0"/>
              <a:t>Damage</a:t>
            </a:r>
          </a:p>
          <a:p>
            <a:pPr>
              <a:lnSpc>
                <a:spcPct val="80000"/>
              </a:lnSpc>
            </a:pPr>
            <a:endParaRPr lang="en-US" sz="1800" dirty="0" smtClean="0"/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075" y="3733800"/>
            <a:ext cx="3619500" cy="2406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5" name="TextBox 1"/>
          <p:cNvSpPr txBox="1">
            <a:spLocks noChangeArrowheads="1"/>
          </p:cNvSpPr>
          <p:nvPr/>
        </p:nvSpPr>
        <p:spPr bwMode="auto">
          <a:xfrm>
            <a:off x="4791075" y="6140450"/>
            <a:ext cx="3619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sz="1400"/>
              <a:t>Credit:  http://sev.lternet.edu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219200" y="762000"/>
            <a:ext cx="6858000" cy="141763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Loss of data quality can occur at many stages: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2739" name="Rectangle 3"/>
          <p:cNvSpPr>
            <a:spLocks noGrp="1"/>
          </p:cNvSpPr>
          <p:nvPr>
            <p:ph idx="1"/>
          </p:nvPr>
        </p:nvSpPr>
        <p:spPr>
          <a:xfrm>
            <a:off x="990600" y="1905000"/>
            <a:ext cx="6777038" cy="35083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AU" smtClean="0">
                <a:solidFill>
                  <a:srgbClr val="0000FF"/>
                </a:solidFill>
              </a:rPr>
              <a:t>During digitisation</a:t>
            </a:r>
          </a:p>
          <a:p>
            <a:pPr lvl="1">
              <a:lnSpc>
                <a:spcPct val="80000"/>
              </a:lnSpc>
            </a:pPr>
            <a:r>
              <a:rPr lang="en-AU" sz="1800" smtClean="0"/>
              <a:t>Mistyping code</a:t>
            </a:r>
          </a:p>
          <a:p>
            <a:pPr lvl="1">
              <a:lnSpc>
                <a:spcPct val="80000"/>
              </a:lnSpc>
            </a:pPr>
            <a:r>
              <a:rPr lang="en-AU" sz="1800" smtClean="0"/>
              <a:t>Transposing numbers</a:t>
            </a:r>
          </a:p>
          <a:p>
            <a:pPr lvl="1">
              <a:lnSpc>
                <a:spcPct val="80000"/>
              </a:lnSpc>
            </a:pPr>
            <a:endParaRPr lang="en-AU" sz="1400" smtClean="0"/>
          </a:p>
          <a:p>
            <a:pPr lvl="1">
              <a:lnSpc>
                <a:spcPct val="80000"/>
              </a:lnSpc>
            </a:pPr>
            <a:endParaRPr lang="en-AU" sz="1800" smtClean="0">
              <a:solidFill>
                <a:srgbClr val="FFFF00"/>
              </a:solidFill>
            </a:endParaRPr>
          </a:p>
          <a:p>
            <a:pPr>
              <a:lnSpc>
                <a:spcPct val="80000"/>
              </a:lnSpc>
            </a:pPr>
            <a:endParaRPr lang="en-US" sz="1800" smtClean="0"/>
          </a:p>
        </p:txBody>
      </p:sp>
      <p:pic>
        <p:nvPicPr>
          <p:cNvPr id="266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371850"/>
            <a:ext cx="335280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9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/>
          </p:nvPr>
        </p:nvSpPr>
        <p:spPr>
          <a:xfrm>
            <a:off x="1219200" y="762000"/>
            <a:ext cx="6858000" cy="1417638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  <a:t>Loss of data quality can occur at many stages:</a:t>
            </a:r>
            <a:br>
              <a:rPr lang="en-AU" dirty="0" smtClean="0">
                <a:solidFill>
                  <a:schemeClr val="accent1">
                    <a:lumMod val="50000"/>
                  </a:schemeClr>
                </a:solidFill>
              </a:rPr>
            </a:br>
            <a:endParaRPr lang="en-US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2739" name="Rectangle 3"/>
          <p:cNvSpPr>
            <a:spLocks noGrp="1"/>
          </p:cNvSpPr>
          <p:nvPr>
            <p:ph idx="1"/>
          </p:nvPr>
        </p:nvSpPr>
        <p:spPr>
          <a:xfrm>
            <a:off x="990600" y="1905000"/>
            <a:ext cx="6777038" cy="3508375"/>
          </a:xfrm>
        </p:spPr>
        <p:txBody>
          <a:bodyPr rtlCol="0">
            <a:normAutofit/>
          </a:bodyPr>
          <a:lstStyle/>
          <a:p>
            <a:pPr indent="-274320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AU" sz="2000" dirty="0" smtClean="0">
                <a:solidFill>
                  <a:srgbClr val="0000FF"/>
                </a:solidFill>
              </a:rPr>
              <a:t>During documentation</a:t>
            </a:r>
          </a:p>
          <a:p>
            <a:pPr marL="640080" lvl="1" indent="-274320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dirty="0" smtClean="0">
                <a:solidFill>
                  <a:srgbClr val="FF66CC"/>
                </a:solidFill>
              </a:rPr>
              <a:t>Omission: Data or metadata are not recorded</a:t>
            </a:r>
            <a:endParaRPr lang="en-US" sz="2000" dirty="0" smtClean="0"/>
          </a:p>
          <a:p>
            <a:pPr lvl="2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dirty="0" smtClean="0"/>
              <a:t>Inadequate documentation of experimental design, sampling methods</a:t>
            </a:r>
          </a:p>
          <a:p>
            <a:pPr lvl="2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dirty="0" smtClean="0"/>
              <a:t>Inadequate documentation of anomalies in the field</a:t>
            </a:r>
          </a:p>
          <a:p>
            <a:pPr lvl="2" fontAlgn="auto">
              <a:lnSpc>
                <a:spcPct val="80000"/>
              </a:lnSpc>
              <a:spcAft>
                <a:spcPts val="0"/>
              </a:spcAft>
              <a:defRPr/>
            </a:pPr>
            <a:r>
              <a:rPr lang="en-US" sz="1800" dirty="0"/>
              <a:t>Forgetting to take measurement in the field</a:t>
            </a:r>
            <a:endParaRPr lang="en-AU" sz="1800" dirty="0"/>
          </a:p>
          <a:p>
            <a:pPr marL="69850" indent="0" fontAlgn="auto">
              <a:lnSpc>
                <a:spcPct val="80000"/>
              </a:lnSpc>
              <a:spcAft>
                <a:spcPts val="0"/>
              </a:spcAft>
              <a:buFont typeface="Wingdings 2" pitchFamily="18" charset="2"/>
              <a:buNone/>
              <a:defRPr/>
            </a:pPr>
            <a:endParaRPr lang="en-AU" sz="1800" dirty="0" smtClean="0">
              <a:solidFill>
                <a:srgbClr val="FFFF00"/>
              </a:solidFill>
            </a:endParaRP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419600"/>
            <a:ext cx="4229100" cy="162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73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981200" cy="158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19812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1" name="AutoShape 7"/>
          <p:cNvSpPr>
            <a:spLocks noChangeArrowheads="1"/>
          </p:cNvSpPr>
          <p:nvPr/>
        </p:nvSpPr>
        <p:spPr bwMode="auto">
          <a:xfrm>
            <a:off x="3505200" y="1752600"/>
            <a:ext cx="1066800" cy="1219200"/>
          </a:xfrm>
          <a:prstGeom prst="can">
            <a:avLst>
              <a:gd name="adj" fmla="val 28571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>
                <a:latin typeface="Verdana" pitchFamily="34" charset="0"/>
              </a:rPr>
              <a:t>Database</a:t>
            </a:r>
          </a:p>
        </p:txBody>
      </p:sp>
      <p:pic>
        <p:nvPicPr>
          <p:cNvPr id="379912" name="Picture 8" descr="MCj04315380000[1]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81200"/>
            <a:ext cx="1447800" cy="134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913" name="Picture 9" descr="MCj03632420000[1]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295400"/>
            <a:ext cx="1509713" cy="182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915" name="Text Box 11"/>
          <p:cNvSpPr txBox="1">
            <a:spLocks noChangeArrowheads="1"/>
          </p:cNvSpPr>
          <p:nvPr/>
        </p:nvSpPr>
        <p:spPr bwMode="auto">
          <a:xfrm>
            <a:off x="457200" y="3733800"/>
            <a:ext cx="3581400" cy="14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chemeClr val="bg1"/>
                </a:solidFill>
                <a:latin typeface="Verdana" pitchFamily="34" charset="0"/>
              </a:rPr>
              <a:t>Datasheet Design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chemeClr val="bg1"/>
                </a:solidFill>
                <a:latin typeface="Verdana" pitchFamily="34" charset="0"/>
              </a:rPr>
              <a:t>Training technicians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1600" dirty="0">
                <a:solidFill>
                  <a:schemeClr val="bg1"/>
                </a:solidFill>
                <a:latin typeface="Verdana" pitchFamily="34" charset="0"/>
              </a:rPr>
              <a:t>Documentation of </a:t>
            </a:r>
            <a:r>
              <a:rPr lang="en-US" sz="1600" dirty="0" smtClean="0">
                <a:solidFill>
                  <a:schemeClr val="bg1"/>
                </a:solidFill>
                <a:latin typeface="Verdana" pitchFamily="34" charset="0"/>
              </a:rPr>
              <a:t>procedures</a:t>
            </a: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Verdana" pitchFamily="34" charset="0"/>
              </a:rPr>
              <a:t>Data Entry Constraints</a:t>
            </a:r>
          </a:p>
        </p:txBody>
      </p:sp>
      <p:sp>
        <p:nvSpPr>
          <p:cNvPr id="379916" name="Text Box 12"/>
          <p:cNvSpPr txBox="1">
            <a:spLocks noChangeArrowheads="1"/>
          </p:cNvSpPr>
          <p:nvPr/>
        </p:nvSpPr>
        <p:spPr bwMode="auto">
          <a:xfrm>
            <a:off x="5334000" y="3581400"/>
            <a:ext cx="2971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Verdana" pitchFamily="34" charset="0"/>
              </a:rPr>
              <a:t>Graphics</a:t>
            </a:r>
            <a:endParaRPr lang="en-US" sz="1600" dirty="0">
              <a:solidFill>
                <a:schemeClr val="bg1"/>
              </a:solidFill>
              <a:latin typeface="Verdana" pitchFamily="34" charset="0"/>
            </a:endParaRPr>
          </a:p>
          <a:p>
            <a:pPr algn="l">
              <a:spcBef>
                <a:spcPct val="50000"/>
              </a:spcBef>
              <a:buFontTx/>
              <a:buChar char="•"/>
            </a:pPr>
            <a:r>
              <a:rPr lang="en-US" sz="1600" dirty="0" smtClean="0">
                <a:solidFill>
                  <a:schemeClr val="bg1"/>
                </a:solidFill>
                <a:latin typeface="Verdana" pitchFamily="34" charset="0"/>
              </a:rPr>
              <a:t>Statistics</a:t>
            </a:r>
            <a:endParaRPr lang="en-US" sz="1600" dirty="0">
              <a:solidFill>
                <a:schemeClr val="bg1"/>
              </a:solidFill>
              <a:latin typeface="Verdana" pitchFamily="34" charset="0"/>
            </a:endParaRPr>
          </a:p>
        </p:txBody>
      </p:sp>
      <p:sp>
        <p:nvSpPr>
          <p:cNvPr id="379917" name="Text Box 13"/>
          <p:cNvSpPr txBox="1">
            <a:spLocks noChangeArrowheads="1"/>
          </p:cNvSpPr>
          <p:nvPr/>
        </p:nvSpPr>
        <p:spPr bwMode="auto">
          <a:xfrm>
            <a:off x="7543800" y="762000"/>
            <a:ext cx="1600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latin typeface="Verdana" pitchFamily="34" charset="0"/>
              </a:rPr>
              <a:t>Scientist</a:t>
            </a:r>
          </a:p>
        </p:txBody>
      </p:sp>
      <p:sp>
        <p:nvSpPr>
          <p:cNvPr id="379918" name="Line 14"/>
          <p:cNvSpPr>
            <a:spLocks noChangeShapeType="1"/>
          </p:cNvSpPr>
          <p:nvPr/>
        </p:nvSpPr>
        <p:spPr bwMode="auto">
          <a:xfrm>
            <a:off x="2514600" y="1066800"/>
            <a:ext cx="685800" cy="381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920" name="Line 16"/>
          <p:cNvSpPr>
            <a:spLocks noChangeShapeType="1"/>
          </p:cNvSpPr>
          <p:nvPr/>
        </p:nvSpPr>
        <p:spPr bwMode="auto">
          <a:xfrm flipV="1">
            <a:off x="2743200" y="2362200"/>
            <a:ext cx="533400" cy="5334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922" name="Line 18"/>
          <p:cNvSpPr>
            <a:spLocks noChangeShapeType="1"/>
          </p:cNvSpPr>
          <p:nvPr/>
        </p:nvSpPr>
        <p:spPr bwMode="auto">
          <a:xfrm>
            <a:off x="4724400" y="243840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923" name="Line 19"/>
          <p:cNvSpPr>
            <a:spLocks noChangeShapeType="1"/>
          </p:cNvSpPr>
          <p:nvPr/>
        </p:nvSpPr>
        <p:spPr bwMode="auto">
          <a:xfrm>
            <a:off x="6781800" y="2362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9927" name="AutoShape 23"/>
          <p:cNvSpPr>
            <a:spLocks noChangeArrowheads="1"/>
          </p:cNvSpPr>
          <p:nvPr/>
        </p:nvSpPr>
        <p:spPr bwMode="auto">
          <a:xfrm rot="5814626">
            <a:off x="4814888" y="747712"/>
            <a:ext cx="533400" cy="1476375"/>
          </a:xfrm>
          <a:prstGeom prst="curvedRightArrow">
            <a:avLst>
              <a:gd name="adj1" fmla="val 55357"/>
              <a:gd name="adj2" fmla="val 110714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n-US"/>
          </a:p>
        </p:txBody>
      </p:sp>
      <p:sp>
        <p:nvSpPr>
          <p:cNvPr id="379935" name="AutoShape 31"/>
          <p:cNvSpPr>
            <a:spLocks noChangeArrowheads="1"/>
          </p:cNvSpPr>
          <p:nvPr/>
        </p:nvSpPr>
        <p:spPr bwMode="auto">
          <a:xfrm flipH="1">
            <a:off x="3581400" y="457200"/>
            <a:ext cx="3886200" cy="1143000"/>
          </a:xfrm>
          <a:prstGeom prst="curvedDownArrow">
            <a:avLst>
              <a:gd name="adj1" fmla="val 9618"/>
              <a:gd name="adj2" fmla="val 77618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en-US"/>
          </a:p>
        </p:txBody>
      </p:sp>
      <p:sp>
        <p:nvSpPr>
          <p:cNvPr id="28688" name="Line 32"/>
          <p:cNvSpPr>
            <a:spLocks noChangeShapeType="1"/>
          </p:cNvSpPr>
          <p:nvPr/>
        </p:nvSpPr>
        <p:spPr bwMode="auto">
          <a:xfrm>
            <a:off x="533400" y="5715000"/>
            <a:ext cx="8153400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689" name="Text Box 33"/>
          <p:cNvSpPr txBox="1">
            <a:spLocks noChangeArrowheads="1"/>
          </p:cNvSpPr>
          <p:nvPr/>
        </p:nvSpPr>
        <p:spPr bwMode="auto">
          <a:xfrm>
            <a:off x="990600" y="5791200"/>
            <a:ext cx="571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endParaRPr lang="en-US">
              <a:latin typeface="Verdana" pitchFamily="34" charset="0"/>
            </a:endParaRPr>
          </a:p>
        </p:txBody>
      </p:sp>
      <p:sp>
        <p:nvSpPr>
          <p:cNvPr id="28690" name="Text Box 34"/>
          <p:cNvSpPr txBox="1">
            <a:spLocks noChangeArrowheads="1"/>
          </p:cNvSpPr>
          <p:nvPr/>
        </p:nvSpPr>
        <p:spPr bwMode="auto">
          <a:xfrm>
            <a:off x="1066800" y="5867400"/>
            <a:ext cx="5334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>
                <a:solidFill>
                  <a:schemeClr val="bg1"/>
                </a:solidFill>
                <a:latin typeface="Verdana" pitchFamily="34" charset="0"/>
              </a:rPr>
              <a:t>Cost of error correction increases</a:t>
            </a:r>
          </a:p>
        </p:txBody>
      </p:sp>
      <p:pic>
        <p:nvPicPr>
          <p:cNvPr id="28691" name="Picture 36" descr="yyl_buoy_mai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2705100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11" grpId="0" animBg="1"/>
      <p:bldP spid="379915" grpId="0"/>
      <p:bldP spid="379916" grpId="0"/>
      <p:bldP spid="379917" grpId="0"/>
      <p:bldP spid="379918" grpId="0" animBg="1"/>
      <p:bldP spid="379920" grpId="0" animBg="1"/>
      <p:bldP spid="379922" grpId="0" animBg="1"/>
      <p:bldP spid="379923" grpId="0" animBg="1"/>
      <p:bldP spid="379927" grpId="0" animBg="1"/>
      <p:bldP spid="3799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Datasheets facilitate data collection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590800"/>
            <a:ext cx="20574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2" name="Picture 5" descr="C:\Users\vanderbi\AppData\Local\Microsoft\Windows\Temporary Internet Files\Content.IE5\EKUNK63E\MC900389802[1].wm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7550">
            <a:off x="4587875" y="2100263"/>
            <a:ext cx="31750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Box 3"/>
          <p:cNvSpPr txBox="1">
            <a:spLocks noChangeArrowheads="1"/>
          </p:cNvSpPr>
          <p:nvPr/>
        </p:nvSpPr>
        <p:spPr bwMode="auto">
          <a:xfrm rot="-259246">
            <a:off x="5365750" y="2725738"/>
            <a:ext cx="1676400" cy="344646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l" eaLnBrk="1" hangingPunct="1"/>
            <a:r>
              <a:rPr lang="en-US" sz="1400"/>
              <a:t>Date</a:t>
            </a:r>
          </a:p>
          <a:p>
            <a:pPr algn="l" eaLnBrk="1" hangingPunct="1"/>
            <a:r>
              <a:rPr lang="en-US" sz="1400"/>
              <a:t>Time</a:t>
            </a:r>
          </a:p>
          <a:p>
            <a:pPr algn="l" eaLnBrk="1" hangingPunct="1"/>
            <a:r>
              <a:rPr lang="en-US" sz="1400"/>
              <a:t>Habitat Type</a:t>
            </a:r>
          </a:p>
          <a:p>
            <a:pPr algn="l" eaLnBrk="1" hangingPunct="1"/>
            <a:r>
              <a:rPr lang="en-US" sz="1400"/>
              <a:t>Macroplot #</a:t>
            </a:r>
          </a:p>
          <a:p>
            <a:pPr algn="l" eaLnBrk="1" hangingPunct="1"/>
            <a:r>
              <a:rPr lang="en-US" sz="1400"/>
              <a:t>Tree Species</a:t>
            </a:r>
          </a:p>
          <a:p>
            <a:pPr algn="l" eaLnBrk="1" hangingPunct="1"/>
            <a:r>
              <a:rPr lang="en-US" sz="1400"/>
              <a:t>DBH</a:t>
            </a:r>
          </a:p>
          <a:p>
            <a:pPr algn="l" eaLnBrk="1" hangingPunct="1"/>
            <a:r>
              <a:rPr lang="en-US" sz="1400"/>
              <a:t>Condition</a:t>
            </a:r>
          </a:p>
          <a:p>
            <a:pPr algn="l" eaLnBrk="1" hangingPunct="1"/>
            <a:r>
              <a:rPr lang="en-US" sz="1400"/>
              <a:t>Microplot #</a:t>
            </a:r>
          </a:p>
          <a:p>
            <a:pPr algn="l" eaLnBrk="1" hangingPunct="1"/>
            <a:r>
              <a:rPr lang="en-US" sz="1400"/>
              <a:t>Shrub Species</a:t>
            </a:r>
          </a:p>
          <a:p>
            <a:pPr algn="l" eaLnBrk="1" hangingPunct="1"/>
            <a:r>
              <a:rPr lang="en-US" sz="1400"/>
              <a:t>Shrub Cover%</a:t>
            </a:r>
          </a:p>
          <a:p>
            <a:pPr algn="l" eaLnBrk="1" hangingPunct="1"/>
            <a:r>
              <a:rPr lang="en-US" sz="1400"/>
              <a:t>Daubenmire Plot</a:t>
            </a:r>
          </a:p>
          <a:p>
            <a:pPr algn="l" eaLnBrk="1" hangingPunct="1"/>
            <a:r>
              <a:rPr lang="en-US" sz="1400"/>
              <a:t>Species</a:t>
            </a:r>
          </a:p>
          <a:p>
            <a:pPr algn="l" eaLnBrk="1" hangingPunct="1"/>
            <a:r>
              <a:rPr lang="en-US" sz="1400"/>
              <a:t>Cover %</a:t>
            </a:r>
          </a:p>
          <a:p>
            <a:pPr eaLnBrk="1" hangingPunct="1"/>
            <a:endParaRPr lang="en-US"/>
          </a:p>
          <a:p>
            <a:pPr eaLnBrk="1" hangingPunct="1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Hard to transcribe….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14600"/>
            <a:ext cx="4286250" cy="331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295400"/>
            <a:ext cx="7207250" cy="398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Austin">
  <a:themeElements>
    <a:clrScheme name="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Austin">
  <a:themeElements>
    <a:clrScheme name="9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9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9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Austin">
  <a:themeElements>
    <a:clrScheme name="10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10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0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lter3_template-1">
  <a:themeElements>
    <a:clrScheme name="LTER1">
      <a:dk1>
        <a:srgbClr val="00355C"/>
      </a:dk1>
      <a:lt1>
        <a:sysClr val="window" lastClr="FFFFFF"/>
      </a:lt1>
      <a:dk2>
        <a:srgbClr val="3E3D2D"/>
      </a:dk2>
      <a:lt2>
        <a:srgbClr val="0060A8"/>
      </a:lt2>
      <a:accent1>
        <a:srgbClr val="0070C0"/>
      </a:accent1>
      <a:accent2>
        <a:srgbClr val="6F9400"/>
      </a:accent2>
      <a:accent3>
        <a:srgbClr val="00B050"/>
      </a:accent3>
      <a:accent4>
        <a:srgbClr val="4A6300"/>
      </a:accent4>
      <a:accent5>
        <a:srgbClr val="956B43"/>
      </a:accent5>
      <a:accent6>
        <a:srgbClr val="CFFF43"/>
      </a:accent6>
      <a:hlink>
        <a:srgbClr val="6F9400"/>
      </a:hlink>
      <a:folHlink>
        <a:srgbClr val="4A6300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Austin">
  <a:themeElements>
    <a:clrScheme name="1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1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1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Austin">
  <a:themeElements>
    <a:clrScheme name="2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2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2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Austin">
  <a:themeElements>
    <a:clrScheme name="3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3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3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Austin">
  <a:themeElements>
    <a:clrScheme name="4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4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4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Austin">
  <a:themeElements>
    <a:clrScheme name="5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5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5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6_Austin">
  <a:themeElements>
    <a:clrScheme name="6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6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6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7_Austin">
  <a:themeElements>
    <a:clrScheme name="7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7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7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8_Austin">
  <a:themeElements>
    <a:clrScheme name="8_Austin 1">
      <a:dk1>
        <a:srgbClr val="000000"/>
      </a:dk1>
      <a:lt1>
        <a:srgbClr val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FFFF"/>
      </a:accent3>
      <a:accent4>
        <a:srgbClr val="000000"/>
      </a:accent4>
      <a:accent5>
        <a:srgbClr val="C8DFAA"/>
      </a:accent5>
      <a:accent6>
        <a:srgbClr val="665E51"/>
      </a:accent6>
      <a:hlink>
        <a:srgbClr val="E68200"/>
      </a:hlink>
      <a:folHlink>
        <a:srgbClr val="FFA94A"/>
      </a:folHlink>
    </a:clrScheme>
    <a:fontScheme name="8_Austin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8_Austin 1">
        <a:dk1>
          <a:srgbClr val="000000"/>
        </a:dk1>
        <a:lt1>
          <a:srgbClr val="FFFFFF"/>
        </a:lt1>
        <a:dk2>
          <a:srgbClr val="3E3D2D"/>
        </a:dk2>
        <a:lt2>
          <a:srgbClr val="CAF278"/>
        </a:lt2>
        <a:accent1>
          <a:srgbClr val="94C600"/>
        </a:accent1>
        <a:accent2>
          <a:srgbClr val="71685A"/>
        </a:accent2>
        <a:accent3>
          <a:srgbClr val="FFFFFF"/>
        </a:accent3>
        <a:accent4>
          <a:srgbClr val="000000"/>
        </a:accent4>
        <a:accent5>
          <a:srgbClr val="C8DFAA"/>
        </a:accent5>
        <a:accent6>
          <a:srgbClr val="665E51"/>
        </a:accent6>
        <a:hlink>
          <a:srgbClr val="E68200"/>
        </a:hlink>
        <a:folHlink>
          <a:srgbClr val="FFA94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EIM-Template_vs2</Template>
  <TotalTime>22060</TotalTime>
  <Words>491</Words>
  <Application>Microsoft Office PowerPoint</Application>
  <PresentationFormat>On-screen Show (4:3)</PresentationFormat>
  <Paragraphs>174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12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Austin</vt:lpstr>
      <vt:lpstr>1_Austin</vt:lpstr>
      <vt:lpstr>2_Austin</vt:lpstr>
      <vt:lpstr>3_Austin</vt:lpstr>
      <vt:lpstr>4_Austin</vt:lpstr>
      <vt:lpstr>5_Austin</vt:lpstr>
      <vt:lpstr>6_Austin</vt:lpstr>
      <vt:lpstr>7_Austin</vt:lpstr>
      <vt:lpstr>8_Austin</vt:lpstr>
      <vt:lpstr>9_Austin</vt:lpstr>
      <vt:lpstr>10_Austin</vt:lpstr>
      <vt:lpstr>lter3_template-1</vt:lpstr>
      <vt:lpstr>Data Capture &amp; QA/QC</vt:lpstr>
      <vt:lpstr>QA/QC</vt:lpstr>
      <vt:lpstr>Loss of data quality can occur at many stages: </vt:lpstr>
      <vt:lpstr>Loss of data quality can occur at many stages: </vt:lpstr>
      <vt:lpstr>Loss of data quality can occur at many stages: </vt:lpstr>
      <vt:lpstr>PowerPoint Presentation</vt:lpstr>
      <vt:lpstr>Datasheets facilitate data collection</vt:lpstr>
      <vt:lpstr>Hard to transcribe….</vt:lpstr>
      <vt:lpstr>PowerPoint Presentation</vt:lpstr>
      <vt:lpstr>Flowering Plant Phenology –  Data Collection Form Design</vt:lpstr>
      <vt:lpstr>PowerPoint Presentation</vt:lpstr>
      <vt:lpstr>PowerPoint Presentation</vt:lpstr>
      <vt:lpstr>PowerPoint Presentation</vt:lpstr>
      <vt:lpstr>PowerPoint Presentation</vt:lpstr>
    </vt:vector>
  </TitlesOfParts>
  <Company>Joseph W. Jones Ecological Research Center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wmichene</dc:creator>
  <cp:lastModifiedBy>vanderbi</cp:lastModifiedBy>
  <cp:revision>197</cp:revision>
  <cp:lastPrinted>2012-08-10T16:19:17Z</cp:lastPrinted>
  <dcterms:created xsi:type="dcterms:W3CDTF">1999-06-08T15:18:17Z</dcterms:created>
  <dcterms:modified xsi:type="dcterms:W3CDTF">2012-08-17T00:29:11Z</dcterms:modified>
</cp:coreProperties>
</file>